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1" r:id="rId2"/>
    <p:sldMasterId id="2147483683" r:id="rId3"/>
  </p:sldMasterIdLst>
  <p:notesMasterIdLst>
    <p:notesMasterId r:id="rId42"/>
  </p:notesMasterIdLst>
  <p:handoutMasterIdLst>
    <p:handoutMasterId r:id="rId43"/>
  </p:handoutMasterIdLst>
  <p:sldIdLst>
    <p:sldId id="4837" r:id="rId4"/>
    <p:sldId id="4782" r:id="rId5"/>
    <p:sldId id="4182" r:id="rId6"/>
    <p:sldId id="462" r:id="rId7"/>
    <p:sldId id="501" r:id="rId8"/>
    <p:sldId id="465" r:id="rId9"/>
    <p:sldId id="503" r:id="rId10"/>
    <p:sldId id="1454" r:id="rId11"/>
    <p:sldId id="502" r:id="rId12"/>
    <p:sldId id="514" r:id="rId13"/>
    <p:sldId id="451" r:id="rId14"/>
    <p:sldId id="509" r:id="rId15"/>
    <p:sldId id="505" r:id="rId16"/>
    <p:sldId id="467" r:id="rId17"/>
    <p:sldId id="511" r:id="rId18"/>
    <p:sldId id="510" r:id="rId19"/>
    <p:sldId id="487" r:id="rId20"/>
    <p:sldId id="469" r:id="rId21"/>
    <p:sldId id="512" r:id="rId22"/>
    <p:sldId id="471" r:id="rId23"/>
    <p:sldId id="499" r:id="rId24"/>
    <p:sldId id="473" r:id="rId25"/>
    <p:sldId id="507" r:id="rId26"/>
    <p:sldId id="484" r:id="rId27"/>
    <p:sldId id="500" r:id="rId28"/>
    <p:sldId id="264" r:id="rId29"/>
    <p:sldId id="515" r:id="rId30"/>
    <p:sldId id="1455" r:id="rId31"/>
    <p:sldId id="1425" r:id="rId32"/>
    <p:sldId id="1371" r:id="rId33"/>
    <p:sldId id="1372" r:id="rId34"/>
    <p:sldId id="1373" r:id="rId35"/>
    <p:sldId id="1374" r:id="rId36"/>
    <p:sldId id="287" r:id="rId37"/>
    <p:sldId id="288" r:id="rId38"/>
    <p:sldId id="1453" r:id="rId39"/>
    <p:sldId id="4855" r:id="rId40"/>
    <p:sldId id="4838" r:id="rId41"/>
  </p:sldIdLst>
  <p:sldSz cx="12192000" cy="6858000"/>
  <p:notesSz cx="6858000" cy="91440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b="1"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b="1"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b="1"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b="1"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65"/>
    <p:restoredTop sz="94583"/>
  </p:normalViewPr>
  <p:slideViewPr>
    <p:cSldViewPr>
      <p:cViewPr varScale="1">
        <p:scale>
          <a:sx n="74" d="100"/>
          <a:sy n="74" d="100"/>
        </p:scale>
        <p:origin x="290" y="20"/>
      </p:cViewPr>
      <p:guideLst>
        <p:guide orient="horz" pos="2160"/>
        <p:guide pos="384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151" d="100"/>
        <a:sy n="151" d="100"/>
      </p:scale>
      <p:origin x="0" y="0"/>
    </p:cViewPr>
  </p:sorterViewPr>
  <p:notesViewPr>
    <p:cSldViewPr>
      <p:cViewPr varScale="1">
        <p:scale>
          <a:sx n="97" d="100"/>
          <a:sy n="97" d="100"/>
        </p:scale>
        <p:origin x="3976"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3218" name="Rectangle 2">
            <a:extLst>
              <a:ext uri="{FF2B5EF4-FFF2-40B4-BE49-F238E27FC236}">
                <a16:creationId xmlns:a16="http://schemas.microsoft.com/office/drawing/2014/main" id="{8B8E0AE1-247B-4CC7-20A7-4E3A89712EF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393219" name="Rectangle 3">
            <a:extLst>
              <a:ext uri="{FF2B5EF4-FFF2-40B4-BE49-F238E27FC236}">
                <a16:creationId xmlns:a16="http://schemas.microsoft.com/office/drawing/2014/main" id="{22DBE22B-9505-211F-BC13-EB602B998E2E}"/>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393220" name="Rectangle 4">
            <a:extLst>
              <a:ext uri="{FF2B5EF4-FFF2-40B4-BE49-F238E27FC236}">
                <a16:creationId xmlns:a16="http://schemas.microsoft.com/office/drawing/2014/main" id="{76CD13C2-D3B0-8C1A-316D-C444F034D4CF}"/>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393221" name="Rectangle 5">
            <a:extLst>
              <a:ext uri="{FF2B5EF4-FFF2-40B4-BE49-F238E27FC236}">
                <a16:creationId xmlns:a16="http://schemas.microsoft.com/office/drawing/2014/main" id="{125FE24B-5875-D91C-CFF7-90F502127770}"/>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5AAC40A-9EE9-EF43-8231-385717D357E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CCF2C2C-6712-FA0D-7008-37E94A5AC3B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charset="0"/>
                <a:ea typeface="+mn-ea"/>
                <a:cs typeface="+mn-cs"/>
              </a:defRPr>
            </a:lvl1pPr>
          </a:lstStyle>
          <a:p>
            <a:pPr>
              <a:defRPr/>
            </a:pPr>
            <a:endParaRPr lang="en-US"/>
          </a:p>
        </p:txBody>
      </p:sp>
      <p:sp>
        <p:nvSpPr>
          <p:cNvPr id="19459" name="Rectangle 3">
            <a:extLst>
              <a:ext uri="{FF2B5EF4-FFF2-40B4-BE49-F238E27FC236}">
                <a16:creationId xmlns:a16="http://schemas.microsoft.com/office/drawing/2014/main" id="{1F7A15AC-F3CB-E9F4-D96C-10814E7B5C15}"/>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2623E933-7980-920D-8D13-264476023752}"/>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a:extLst>
              <a:ext uri="{FF2B5EF4-FFF2-40B4-BE49-F238E27FC236}">
                <a16:creationId xmlns:a16="http://schemas.microsoft.com/office/drawing/2014/main" id="{7F509851-3F21-5F07-63EA-08435984D278}"/>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a:extLst>
              <a:ext uri="{FF2B5EF4-FFF2-40B4-BE49-F238E27FC236}">
                <a16:creationId xmlns:a16="http://schemas.microsoft.com/office/drawing/2014/main" id="{B26128B8-E928-AD03-2791-DA5427873391}"/>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charset="0"/>
                <a:ea typeface="+mn-ea"/>
                <a:cs typeface="+mn-cs"/>
              </a:defRPr>
            </a:lvl1pPr>
          </a:lstStyle>
          <a:p>
            <a:pPr>
              <a:defRPr/>
            </a:pPr>
            <a:endParaRPr lang="en-US"/>
          </a:p>
        </p:txBody>
      </p:sp>
      <p:sp>
        <p:nvSpPr>
          <p:cNvPr id="19463" name="Rectangle 7">
            <a:extLst>
              <a:ext uri="{FF2B5EF4-FFF2-40B4-BE49-F238E27FC236}">
                <a16:creationId xmlns:a16="http://schemas.microsoft.com/office/drawing/2014/main" id="{EDE3DCF7-413E-3FA8-135B-84CA26D219E9}"/>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CE5B263B-AF5F-7144-AC55-31919D460DF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pp.ft.com/content/2c3fd541-b2ee-4137-a4cc-1a8eb1b93b9e#:~:text=My%20fourth%20tip%20is%20that%20something%20always%20blows%20when%20markets%20glow%20red.%20Whether%20it%E2%80%99s%20LTCM%20or%20Northern%20Rock%20or%20a%20US%20regional%20bank%20or%20Archegos%20%E2%80%94%20wild%20swings%20in%20prices%20plus%20leverage%20plus%20too%2Dgood%2Dto%2Dbe%2Dtrueness%20equals%20ka%2Dboo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E5B263B-AF5F-7144-AC55-31919D460DF9}" type="slidenum">
              <a:rPr lang="en-US" altLang="en-US" smtClean="0"/>
              <a:pPr>
                <a:defRPr/>
              </a:pPr>
              <a:t>1</a:t>
            </a:fld>
            <a:endParaRPr lang="en-US" altLang="en-US"/>
          </a:p>
        </p:txBody>
      </p:sp>
    </p:spTree>
    <p:extLst>
      <p:ext uri="{BB962C8B-B14F-4D97-AF65-F5344CB8AC3E}">
        <p14:creationId xmlns:p14="http://schemas.microsoft.com/office/powerpoint/2010/main" val="1184646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7DFC5B4C-0578-2923-2073-ABA32AAEA5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FA50AC1F-25BA-D341-BE10-65074C16E307}" type="slidenum">
              <a:rPr lang="en-US" altLang="en-US" sz="1200" b="0" smtClean="0"/>
              <a:pPr/>
              <a:t>14</a:t>
            </a:fld>
            <a:endParaRPr lang="en-US" altLang="en-US" sz="1200" b="0"/>
          </a:p>
        </p:txBody>
      </p:sp>
      <p:sp>
        <p:nvSpPr>
          <p:cNvPr id="35842" name="Rectangle 2">
            <a:extLst>
              <a:ext uri="{FF2B5EF4-FFF2-40B4-BE49-F238E27FC236}">
                <a16:creationId xmlns:a16="http://schemas.microsoft.com/office/drawing/2014/main" id="{6F823DD7-05CD-7ABC-304B-2A4E732F0286}"/>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3" name="Notes Placeholder 2">
            <a:extLst>
              <a:ext uri="{FF2B5EF4-FFF2-40B4-BE49-F238E27FC236}">
                <a16:creationId xmlns:a16="http://schemas.microsoft.com/office/drawing/2014/main" id="{B65C8FFF-245C-B5E7-24A9-F51455640F7E}"/>
              </a:ext>
            </a:extLst>
          </p:cNvPr>
          <p:cNvSpPr>
            <a:spLocks noGrp="1"/>
          </p:cNvSpPr>
          <p:nvPr>
            <p:ph type="body" sz="quarter" idx="3"/>
          </p:nvPr>
        </p:nvSpPr>
        <p:spPr/>
        <p:txBody>
          <a:bodyPr/>
          <a:lstStyle/>
          <a:p>
            <a:r>
              <a:rPr lang="en-US" sz="2000" dirty="0"/>
              <a:t>Which is more popular choice? A</a:t>
            </a:r>
          </a:p>
          <a:p>
            <a:r>
              <a:rPr lang="en-US" sz="2000" dirty="0"/>
              <a:t>Of C ad D?  D! So much for rationality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000" dirty="0"/>
              <a:t>A and D yet again are the most popular. But A=C, B= D, just stated differently.</a:t>
            </a:r>
          </a:p>
          <a:p>
            <a:endParaRPr lang="en-US" sz="2000" dirty="0"/>
          </a:p>
          <a:p>
            <a:r>
              <a:rPr lang="en-US" sz="2000" dirty="0"/>
              <a:t>In finance, the way choices are posed, with same data, influences choices (stocks v bonds).  </a:t>
            </a:r>
            <a:r>
              <a:rPr lang="en-US" sz="2000" dirty="0" err="1"/>
              <a:t>Khanneman</a:t>
            </a:r>
            <a:r>
              <a:rPr lang="en-US" sz="2000" dirty="0"/>
              <a:t> and Tversky's contribution, among others</a:t>
            </a:r>
          </a:p>
        </p:txBody>
      </p:sp>
      <p:sp>
        <p:nvSpPr>
          <p:cNvPr id="4" name="Slide Number Placeholder 3"/>
          <p:cNvSpPr>
            <a:spLocks noGrp="1"/>
          </p:cNvSpPr>
          <p:nvPr>
            <p:ph type="sldNum" sz="quarter" idx="5"/>
          </p:nvPr>
        </p:nvSpPr>
        <p:spPr/>
        <p:txBody>
          <a:bodyPr/>
          <a:lstStyle/>
          <a:p>
            <a:pPr>
              <a:defRPr/>
            </a:pPr>
            <a:fld id="{CE5B263B-AF5F-7144-AC55-31919D460DF9}" type="slidenum">
              <a:rPr lang="en-US" altLang="en-US" smtClean="0"/>
              <a:pPr>
                <a:defRPr/>
              </a:pPr>
              <a:t>15</a:t>
            </a:fld>
            <a:endParaRPr lang="en-US" altLang="en-US"/>
          </a:p>
        </p:txBody>
      </p:sp>
    </p:spTree>
    <p:extLst>
      <p:ext uri="{BB962C8B-B14F-4D97-AF65-F5344CB8AC3E}">
        <p14:creationId xmlns:p14="http://schemas.microsoft.com/office/powerpoint/2010/main" val="763813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E5B263B-AF5F-7144-AC55-31919D460DF9}" type="slidenum">
              <a:rPr lang="en-US" altLang="en-US" smtClean="0"/>
              <a:pPr>
                <a:defRPr/>
              </a:pPr>
              <a:t>16</a:t>
            </a:fld>
            <a:endParaRPr lang="en-US" altLang="en-US"/>
          </a:p>
        </p:txBody>
      </p:sp>
    </p:spTree>
    <p:extLst>
      <p:ext uri="{BB962C8B-B14F-4D97-AF65-F5344CB8AC3E}">
        <p14:creationId xmlns:p14="http://schemas.microsoft.com/office/powerpoint/2010/main" val="716172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0C8689EC-6722-FD7C-8404-DBC79E0BDB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55606EAE-8AE3-0A48-9BF5-E82B04176F91}" type="slidenum">
              <a:rPr lang="en-US" altLang="en-US" sz="1200" b="0" smtClean="0"/>
              <a:pPr/>
              <a:t>17</a:t>
            </a:fld>
            <a:endParaRPr lang="en-US" altLang="en-US" sz="1200" b="0"/>
          </a:p>
        </p:txBody>
      </p:sp>
      <p:sp>
        <p:nvSpPr>
          <p:cNvPr id="39938" name="Rectangle 2">
            <a:extLst>
              <a:ext uri="{FF2B5EF4-FFF2-40B4-BE49-F238E27FC236}">
                <a16:creationId xmlns:a16="http://schemas.microsoft.com/office/drawing/2014/main" id="{AC7A27C8-761E-76FD-8868-DAAF6B3BCBBB}"/>
              </a:ext>
            </a:extLst>
          </p:cNvPr>
          <p:cNvSpPr>
            <a:spLocks noGrp="1" noRot="1" noChangeAspect="1" noChangeArrowheads="1" noTextEdit="1"/>
          </p:cNvSpPr>
          <p:nvPr>
            <p:ph type="sldImg"/>
          </p:nvPr>
        </p:nvSpPr>
        <p:spPr>
          <a:xfrm>
            <a:off x="381000" y="685800"/>
            <a:ext cx="6096000" cy="3429000"/>
          </a:xfrm>
          <a:ln/>
        </p:spPr>
      </p:sp>
      <p:sp>
        <p:nvSpPr>
          <p:cNvPr id="39939" name="Rectangle 3">
            <a:extLst>
              <a:ext uri="{FF2B5EF4-FFF2-40B4-BE49-F238E27FC236}">
                <a16:creationId xmlns:a16="http://schemas.microsoft.com/office/drawing/2014/main" id="{4BAF75AC-4092-754F-2881-F083C27E21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261B17E7-D19B-CA86-5031-663698B80E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8F8F0AC5-31B0-8441-8293-5E05C11C4B0E}" type="slidenum">
              <a:rPr lang="en-US" altLang="en-US" sz="1200" b="0" smtClean="0"/>
              <a:pPr/>
              <a:t>18</a:t>
            </a:fld>
            <a:endParaRPr lang="en-US" altLang="en-US" sz="1200" b="0"/>
          </a:p>
        </p:txBody>
      </p:sp>
      <p:sp>
        <p:nvSpPr>
          <p:cNvPr id="41986" name="Rectangle 1026">
            <a:extLst>
              <a:ext uri="{FF2B5EF4-FFF2-40B4-BE49-F238E27FC236}">
                <a16:creationId xmlns:a16="http://schemas.microsoft.com/office/drawing/2014/main" id="{23079D39-8F84-F1AB-8FDE-EB1ACB4C6594}"/>
              </a:ext>
            </a:extLst>
          </p:cNvPr>
          <p:cNvSpPr>
            <a:spLocks noGrp="1" noRot="1" noChangeAspect="1" noChangeArrowheads="1" noTextEdit="1"/>
          </p:cNvSpPr>
          <p:nvPr>
            <p:ph type="sldImg"/>
          </p:nvPr>
        </p:nvSpPr>
        <p:spPr>
          <a:xfrm>
            <a:off x="381000" y="685800"/>
            <a:ext cx="6096000" cy="3429000"/>
          </a:xfrm>
          <a:ln/>
        </p:spPr>
      </p:sp>
      <p:sp>
        <p:nvSpPr>
          <p:cNvPr id="41987" name="Rectangle 1027">
            <a:extLst>
              <a:ext uri="{FF2B5EF4-FFF2-40B4-BE49-F238E27FC236}">
                <a16:creationId xmlns:a16="http://schemas.microsoft.com/office/drawing/2014/main" id="{4481B16E-E79A-0B6A-942C-162D7BDE03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Watch The Big Short and Inside Job for details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country has the largest Islamic Banking system in the world, ranked by the % of assets in Islamic banks relative to those in the rest of the financial system?</a:t>
            </a:r>
          </a:p>
          <a:p>
            <a:endParaRPr lang="en-US" dirty="0"/>
          </a:p>
          <a:p>
            <a:r>
              <a:rPr lang="en-US" dirty="0"/>
              <a:t>N.B. one reason for the tremors in the financial crisis when Trump first announced his tariff plan was that there were several large hedge funds levered 50 to 100 to 1, so slight losses wiped them out. Hence they had to sell the liquid part of their portfolio, which was US Treasuries. And other funds knew this so they dumped treasuries as well. </a:t>
            </a:r>
          </a:p>
        </p:txBody>
      </p:sp>
      <p:sp>
        <p:nvSpPr>
          <p:cNvPr id="4" name="Slide Number Placeholder 3"/>
          <p:cNvSpPr>
            <a:spLocks noGrp="1"/>
          </p:cNvSpPr>
          <p:nvPr>
            <p:ph type="sldNum" sz="quarter" idx="5"/>
          </p:nvPr>
        </p:nvSpPr>
        <p:spPr/>
        <p:txBody>
          <a:bodyPr/>
          <a:lstStyle/>
          <a:p>
            <a:pPr>
              <a:defRPr/>
            </a:pPr>
            <a:fld id="{CE5B263B-AF5F-7144-AC55-31919D460DF9}" type="slidenum">
              <a:rPr lang="en-US" altLang="en-US" smtClean="0"/>
              <a:pPr>
                <a:defRPr/>
              </a:pPr>
              <a:t>19</a:t>
            </a:fld>
            <a:endParaRPr lang="en-US" altLang="en-US"/>
          </a:p>
        </p:txBody>
      </p:sp>
    </p:spTree>
    <p:extLst>
      <p:ext uri="{BB962C8B-B14F-4D97-AF65-F5344CB8AC3E}">
        <p14:creationId xmlns:p14="http://schemas.microsoft.com/office/powerpoint/2010/main" val="460171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DE8E8C25-653C-4943-DF5F-398855FA09A6}"/>
              </a:ext>
            </a:extLst>
          </p:cNvPr>
          <p:cNvSpPr>
            <a:spLocks noGrp="1" noRot="1" noChangeAspect="1" noChangeArrowheads="1" noTextEdit="1"/>
          </p:cNvSpPr>
          <p:nvPr>
            <p:ph type="sldImg"/>
          </p:nvPr>
        </p:nvSpPr>
        <p:spPr>
          <a:xfrm>
            <a:off x="381000" y="685800"/>
            <a:ext cx="6096000" cy="3429000"/>
          </a:xfrm>
          <a:ln/>
        </p:spPr>
      </p:sp>
      <p:sp>
        <p:nvSpPr>
          <p:cNvPr id="50178" name="Notes Placeholder 2">
            <a:extLst>
              <a:ext uri="{FF2B5EF4-FFF2-40B4-BE49-F238E27FC236}">
                <a16:creationId xmlns:a16="http://schemas.microsoft.com/office/drawing/2014/main" id="{5C3AA2FE-9307-48F2-5D9B-D9341F29A5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50179" name="Slide Number Placeholder 3">
            <a:extLst>
              <a:ext uri="{FF2B5EF4-FFF2-40B4-BE49-F238E27FC236}">
                <a16:creationId xmlns:a16="http://schemas.microsoft.com/office/drawing/2014/main" id="{CCF6F665-F1C0-5B29-4F7E-7CC6665CC4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4F7141CC-73B2-2949-A8C0-35655822A9B6}" type="slidenum">
              <a:rPr lang="en-US" altLang="en-US" sz="1200" b="0" smtClean="0"/>
              <a:pPr/>
              <a:t>20</a:t>
            </a:fld>
            <a:endParaRPr lang="en-US" altLang="en-US" sz="1200"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251C503F-313E-DED0-3334-AE5D698835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C24339DD-F0CB-7640-9A32-FA0C21058419}" type="slidenum">
              <a:rPr lang="en-US" altLang="en-US" sz="1200" b="0" smtClean="0"/>
              <a:pPr/>
              <a:t>21</a:t>
            </a:fld>
            <a:endParaRPr lang="en-US" altLang="en-US" sz="1200" b="0"/>
          </a:p>
        </p:txBody>
      </p:sp>
      <p:sp>
        <p:nvSpPr>
          <p:cNvPr id="48130" name="Rectangle 2">
            <a:extLst>
              <a:ext uri="{FF2B5EF4-FFF2-40B4-BE49-F238E27FC236}">
                <a16:creationId xmlns:a16="http://schemas.microsoft.com/office/drawing/2014/main" id="{F30483A1-04F3-87ED-BD43-C7ED251D2318}"/>
              </a:ext>
            </a:extLst>
          </p:cNvPr>
          <p:cNvSpPr>
            <a:spLocks noGrp="1" noRot="1" noChangeAspect="1" noChangeArrowheads="1" noTextEdit="1"/>
          </p:cNvSpPr>
          <p:nvPr>
            <p:ph type="sldImg"/>
          </p:nvPr>
        </p:nvSpPr>
        <p:spPr>
          <a:xfrm>
            <a:off x="381000" y="685800"/>
            <a:ext cx="6096000" cy="3429000"/>
          </a:xfrm>
          <a:ln/>
        </p:spPr>
      </p:sp>
      <p:sp>
        <p:nvSpPr>
          <p:cNvPr id="48131" name="Rectangle 3">
            <a:extLst>
              <a:ext uri="{FF2B5EF4-FFF2-40B4-BE49-F238E27FC236}">
                <a16:creationId xmlns:a16="http://schemas.microsoft.com/office/drawing/2014/main" id="{D9F18AFE-CE19-EAC0-A276-0CE6C595D2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Small markets implies more concentrated risks.</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Poor sequencing in Mexican Crisis (privatization before attention to prudential regulation),  same in Iceland in 2000s. Thailand (international financial center before regulation developed)</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Trump is creating a huge regime shift!</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Examples: interest rate deregulation in 1970s-90s in most countries, bank privatization in Mexico, etc.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95573938-43AA-9D1D-F32F-36C04C8B0B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496E2013-E35F-BB44-88CB-7E84D3CA8023}" type="slidenum">
              <a:rPr lang="en-US" altLang="en-US" sz="1200" b="0" smtClean="0"/>
              <a:pPr/>
              <a:t>22</a:t>
            </a:fld>
            <a:endParaRPr lang="en-US" altLang="en-US" sz="1200" b="0"/>
          </a:p>
        </p:txBody>
      </p:sp>
      <p:sp>
        <p:nvSpPr>
          <p:cNvPr id="52226" name="Rectangle 2">
            <a:extLst>
              <a:ext uri="{FF2B5EF4-FFF2-40B4-BE49-F238E27FC236}">
                <a16:creationId xmlns:a16="http://schemas.microsoft.com/office/drawing/2014/main" id="{18DF975E-10CC-4F1E-DDC6-6D1555213D94}"/>
              </a:ext>
            </a:extLst>
          </p:cNvPr>
          <p:cNvSpPr>
            <a:spLocks noGrp="1" noRot="1" noChangeAspect="1" noChangeArrowheads="1" noTextEdit="1"/>
          </p:cNvSpPr>
          <p:nvPr>
            <p:ph type="sldImg"/>
          </p:nvPr>
        </p:nvSpPr>
        <p:spPr>
          <a:xfrm>
            <a:off x="381000" y="685800"/>
            <a:ext cx="6096000" cy="3429000"/>
          </a:xfrm>
          <a:ln/>
        </p:spPr>
      </p:sp>
      <p:sp>
        <p:nvSpPr>
          <p:cNvPr id="52227" name="Rectangle 3">
            <a:extLst>
              <a:ext uri="{FF2B5EF4-FFF2-40B4-BE49-F238E27FC236}">
                <a16:creationId xmlns:a16="http://schemas.microsoft.com/office/drawing/2014/main" id="{B7208789-67D2-FC4C-2209-AC0E39E6C6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Aris </a:t>
            </a:r>
            <a:r>
              <a:rPr lang="en-US" altLang="en-US" dirty="0" err="1">
                <a:latin typeface="Times New Roman" panose="02020603050405020304" pitchFamily="18" charset="0"/>
                <a:ea typeface="ＭＳ Ｐゴシック" panose="020B0600070205080204" pitchFamily="34" charset="-128"/>
              </a:rPr>
              <a:t>deJuan</a:t>
            </a:r>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applies at the individual banker level and to institutions as well -- CEO participates in the cover up!</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5CAB19D7-0CCE-305A-8648-1ACE4FF065CF}"/>
              </a:ext>
            </a:extLst>
          </p:cNvPr>
          <p:cNvSpPr>
            <a:spLocks noGrp="1" noRot="1" noChangeAspect="1" noChangeArrowheads="1" noTextEdit="1"/>
          </p:cNvSpPr>
          <p:nvPr>
            <p:ph type="sldImg"/>
          </p:nvPr>
        </p:nvSpPr>
        <p:spPr>
          <a:xfrm>
            <a:off x="381000" y="685800"/>
            <a:ext cx="6096000" cy="3429000"/>
          </a:xfrm>
          <a:ln/>
        </p:spPr>
      </p:sp>
      <p:sp>
        <p:nvSpPr>
          <p:cNvPr id="54274" name="Notes Placeholder 2">
            <a:extLst>
              <a:ext uri="{FF2B5EF4-FFF2-40B4-BE49-F238E27FC236}">
                <a16:creationId xmlns:a16="http://schemas.microsoft.com/office/drawing/2014/main" id="{75FC6654-1D84-F0C1-B10D-5BB45F96FC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54275" name="Slide Number Placeholder 3">
            <a:extLst>
              <a:ext uri="{FF2B5EF4-FFF2-40B4-BE49-F238E27FC236}">
                <a16:creationId xmlns:a16="http://schemas.microsoft.com/office/drawing/2014/main" id="{C62C456B-C4B5-1090-C141-154CE69902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7ECFA146-1467-A946-A1AE-CFC39693235D}" type="slidenum">
              <a:rPr lang="en-US" altLang="en-US" sz="1200" b="0" smtClean="0"/>
              <a:pPr/>
              <a:t>23</a:t>
            </a:fld>
            <a:endParaRPr lang="en-US" altLang="en-US" sz="12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5C6217DD-30B6-2BB6-0794-D49258B2D85B}"/>
              </a:ext>
            </a:extLst>
          </p:cNvPr>
          <p:cNvSpPr>
            <a:spLocks noGrp="1" noRot="1" noChangeAspect="1" noChangeArrowheads="1" noTextEdit="1"/>
          </p:cNvSpPr>
          <p:nvPr>
            <p:ph type="sldImg"/>
          </p:nvPr>
        </p:nvSpPr>
        <p:spPr>
          <a:xfrm>
            <a:off x="381000" y="685800"/>
            <a:ext cx="6096000" cy="3429000"/>
          </a:xfrm>
          <a:ln/>
        </p:spPr>
      </p:sp>
      <p:sp>
        <p:nvSpPr>
          <p:cNvPr id="16386" name="Notes Placeholder 2">
            <a:extLst>
              <a:ext uri="{FF2B5EF4-FFF2-40B4-BE49-F238E27FC236}">
                <a16:creationId xmlns:a16="http://schemas.microsoft.com/office/drawing/2014/main" id="{F2714A5F-0A16-ABC3-2BE4-F5E238FB97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Times New Roman" panose="02020603050405020304" pitchFamily="18" charset="0"/>
              <a:ea typeface="ＭＳ Ｐゴシック" panose="020B0600070205080204" pitchFamily="34" charset="-128"/>
            </a:endParaRPr>
          </a:p>
        </p:txBody>
      </p:sp>
      <p:sp>
        <p:nvSpPr>
          <p:cNvPr id="16387" name="Slide Number Placeholder 3">
            <a:extLst>
              <a:ext uri="{FF2B5EF4-FFF2-40B4-BE49-F238E27FC236}">
                <a16:creationId xmlns:a16="http://schemas.microsoft.com/office/drawing/2014/main" id="{739CE3C1-1C6D-5786-B2BA-32C74EED75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555C97D3-3111-D942-9C2A-58D7581AF695}" type="slidenum">
              <a:rPr lang="en-US" altLang="en-US" sz="1200" b="0" smtClean="0"/>
              <a:pPr/>
              <a:t>4</a:t>
            </a:fld>
            <a:endParaRPr lang="en-US" altLang="en-US" sz="1200"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416219C8-4FDC-5290-A5DA-401A93865C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B687E9E0-ACB6-FF4E-991E-F0A834B75BC2}" type="slidenum">
              <a:rPr lang="en-US" altLang="en-US" sz="1200" b="0" smtClean="0"/>
              <a:pPr/>
              <a:t>24</a:t>
            </a:fld>
            <a:endParaRPr lang="en-US" altLang="en-US" sz="1200" b="0"/>
          </a:p>
        </p:txBody>
      </p:sp>
      <p:sp>
        <p:nvSpPr>
          <p:cNvPr id="58370" name="Rectangle 2">
            <a:extLst>
              <a:ext uri="{FF2B5EF4-FFF2-40B4-BE49-F238E27FC236}">
                <a16:creationId xmlns:a16="http://schemas.microsoft.com/office/drawing/2014/main" id="{9759F551-CAF0-2C34-1590-57E951DBBAB5}"/>
              </a:ext>
            </a:extLst>
          </p:cNvPr>
          <p:cNvSpPr>
            <a:spLocks noGrp="1" noRot="1" noChangeAspect="1" noChangeArrowheads="1" noTextEdit="1"/>
          </p:cNvSpPr>
          <p:nvPr>
            <p:ph type="sldImg"/>
          </p:nvPr>
        </p:nvSpPr>
        <p:spPr>
          <a:xfrm>
            <a:off x="381000" y="685800"/>
            <a:ext cx="6096000" cy="3429000"/>
          </a:xfrm>
          <a:ln/>
        </p:spPr>
      </p:sp>
      <p:sp>
        <p:nvSpPr>
          <p:cNvPr id="58371" name="Rectangle 3">
            <a:extLst>
              <a:ext uri="{FF2B5EF4-FFF2-40B4-BE49-F238E27FC236}">
                <a16:creationId xmlns:a16="http://schemas.microsoft.com/office/drawing/2014/main" id="{C11470AA-0BF9-CAAA-C2F7-E1B442D0CF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A4A028AB-2E3D-2DE5-B887-D93068F9A58A}"/>
              </a:ext>
            </a:extLst>
          </p:cNvPr>
          <p:cNvSpPr>
            <a:spLocks noGrp="1" noRot="1" noChangeAspect="1" noChangeArrowheads="1" noTextEdit="1"/>
          </p:cNvSpPr>
          <p:nvPr>
            <p:ph type="sldImg"/>
          </p:nvPr>
        </p:nvSpPr>
        <p:spPr>
          <a:xfrm>
            <a:off x="381000" y="685800"/>
            <a:ext cx="6096000" cy="3429000"/>
          </a:xfrm>
          <a:ln/>
        </p:spPr>
      </p:sp>
      <p:sp>
        <p:nvSpPr>
          <p:cNvPr id="62466" name="Notes Placeholder 2">
            <a:extLst>
              <a:ext uri="{FF2B5EF4-FFF2-40B4-BE49-F238E27FC236}">
                <a16:creationId xmlns:a16="http://schemas.microsoft.com/office/drawing/2014/main" id="{0312ADC4-13A4-6683-9AC1-0A9591102C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b="0" i="0" u="none" strike="noStrike" dirty="0">
                <a:solidFill>
                  <a:srgbClr val="33302E"/>
                </a:solidFill>
                <a:effectLst/>
                <a:latin typeface="Georgia" panose="02040502050405020303" pitchFamily="18" charset="0"/>
                <a:hlinkClick r:id="rId3"/>
              </a:rPr>
              <a:t>My fourth tip is that something always blows when markets glow red. Whether it’s LTCM or Northern Rock or a US regional bank or Archegos — wild swings in prices plus leverage plus too-good-to-be-trueness equals ka-boom.</a:t>
            </a:r>
            <a:endParaRPr lang="en-US" b="0" i="0" dirty="0">
              <a:solidFill>
                <a:srgbClr val="1155CC"/>
              </a:solidFill>
              <a:effectLst/>
              <a:latin typeface="Arial" panose="020B0604020202020204" pitchFamily="34" charset="0"/>
              <a:hlinkClick r:id="rId3"/>
            </a:endParaRPr>
          </a:p>
          <a:p>
            <a:br>
              <a:rPr lang="en-US" dirty="0"/>
            </a:br>
            <a:endParaRPr lang="en-US" altLang="en-US" dirty="0">
              <a:latin typeface="Times New Roman" panose="02020603050405020304" pitchFamily="18" charset="0"/>
              <a:ea typeface="ＭＳ Ｐゴシック" panose="020B0600070205080204" pitchFamily="34" charset="-128"/>
            </a:endParaRPr>
          </a:p>
        </p:txBody>
      </p:sp>
      <p:sp>
        <p:nvSpPr>
          <p:cNvPr id="62467" name="Slide Number Placeholder 3">
            <a:extLst>
              <a:ext uri="{FF2B5EF4-FFF2-40B4-BE49-F238E27FC236}">
                <a16:creationId xmlns:a16="http://schemas.microsoft.com/office/drawing/2014/main" id="{BF075C98-B58D-3ADA-C7C3-D33C1C84BB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615CAD74-364F-0E43-A4A7-74E92E1DE9B5}" type="slidenum">
              <a:rPr lang="en-US" altLang="en-US" sz="1200" b="0" smtClean="0"/>
              <a:pPr/>
              <a:t>25</a:t>
            </a:fld>
            <a:endParaRPr lang="en-US" altLang="en-US" sz="1200" b="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5E7ED6-6D39-3149-9D57-16AC43CF5F49}" type="slidenum">
              <a:rPr lang="en-US" smtClean="0"/>
              <a:t>26</a:t>
            </a:fld>
            <a:endParaRPr lang="en-US" dirty="0"/>
          </a:p>
        </p:txBody>
      </p:sp>
    </p:spTree>
    <p:extLst>
      <p:ext uri="{BB962C8B-B14F-4D97-AF65-F5344CB8AC3E}">
        <p14:creationId xmlns:p14="http://schemas.microsoft.com/office/powerpoint/2010/main" val="3702582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BB0E3789-DC5E-A249-8174-661FF5E34148}"/>
              </a:ext>
            </a:extLst>
          </p:cNvPr>
          <p:cNvSpPr>
            <a:spLocks noGrp="1" noRot="1" noChangeAspect="1" noChangeArrowheads="1" noTextEdit="1"/>
          </p:cNvSpPr>
          <p:nvPr>
            <p:ph type="sldImg"/>
          </p:nvPr>
        </p:nvSpPr>
        <p:spPr>
          <a:xfrm>
            <a:off x="381000" y="685800"/>
            <a:ext cx="6096000" cy="3429000"/>
          </a:xfrm>
          <a:ln/>
        </p:spPr>
      </p:sp>
      <p:sp>
        <p:nvSpPr>
          <p:cNvPr id="37890" name="Notes Placeholder 2">
            <a:extLst>
              <a:ext uri="{FF2B5EF4-FFF2-40B4-BE49-F238E27FC236}">
                <a16:creationId xmlns:a16="http://schemas.microsoft.com/office/drawing/2014/main" id="{59C991DE-D1F1-9848-97CA-66627AE302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Times New Roman" panose="02020603050405020304" pitchFamily="18" charset="0"/>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5514D90F-2029-A848-9A21-B749ECFC71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027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027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027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027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3BC8A4A-0616-BF4F-9824-CC6D05FC6239}" type="slidenum">
              <a:rPr lang="en-US" altLang="en-US" smtClean="0">
                <a:latin typeface="Arial" panose="020B0604020202020204" pitchFamily="34" charset="0"/>
              </a:rPr>
              <a:pPr>
                <a:spcBef>
                  <a:spcPct val="0"/>
                </a:spcBef>
              </a:pPr>
              <a:t>34</a:t>
            </a:fld>
            <a:endParaRPr lang="en-US" altLang="en-US" dirty="0">
              <a:latin typeface="Arial" panose="020B0604020202020204" pitchFamily="34" charset="0"/>
            </a:endParaRPr>
          </a:p>
        </p:txBody>
      </p:sp>
    </p:spTree>
    <p:extLst>
      <p:ext uri="{BB962C8B-B14F-4D97-AF65-F5344CB8AC3E}">
        <p14:creationId xmlns:p14="http://schemas.microsoft.com/office/powerpoint/2010/main" val="1844727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EBD70409-6CE6-E54E-BDCD-21DEAD25E873}"/>
              </a:ext>
            </a:extLst>
          </p:cNvPr>
          <p:cNvSpPr>
            <a:spLocks noGrp="1" noRot="1" noChangeAspect="1" noChangeArrowheads="1" noTextEdit="1"/>
          </p:cNvSpPr>
          <p:nvPr>
            <p:ph type="sldImg"/>
          </p:nvPr>
        </p:nvSpPr>
        <p:spPr>
          <a:xfrm>
            <a:off x="381000" y="685800"/>
            <a:ext cx="6096000" cy="3429000"/>
          </a:xfrm>
          <a:ln/>
        </p:spPr>
      </p:sp>
      <p:sp>
        <p:nvSpPr>
          <p:cNvPr id="39938" name="Notes Placeholder 2">
            <a:extLst>
              <a:ext uri="{FF2B5EF4-FFF2-40B4-BE49-F238E27FC236}">
                <a16:creationId xmlns:a16="http://schemas.microsoft.com/office/drawing/2014/main" id="{142FACA2-0B2B-6B46-8D53-F027109A7F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Times New Roman" panose="02020603050405020304" pitchFamily="18" charset="0"/>
              <a:ea typeface="ＭＳ Ｐゴシック" panose="020B0600070205080204" pitchFamily="34" charset="-128"/>
            </a:endParaRPr>
          </a:p>
        </p:txBody>
      </p:sp>
      <p:sp>
        <p:nvSpPr>
          <p:cNvPr id="39939" name="Slide Number Placeholder 3">
            <a:extLst>
              <a:ext uri="{FF2B5EF4-FFF2-40B4-BE49-F238E27FC236}">
                <a16:creationId xmlns:a16="http://schemas.microsoft.com/office/drawing/2014/main" id="{FD6F439A-1865-BF4B-A625-C2AEB19278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027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027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027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027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A5AB0BB-652F-D94D-A1D9-4E2C1C785ACE}" type="slidenum">
              <a:rPr lang="en-US" altLang="en-US" smtClean="0">
                <a:latin typeface="Arial" panose="020B0604020202020204" pitchFamily="34" charset="0"/>
              </a:rPr>
              <a:pPr>
                <a:spcBef>
                  <a:spcPct val="0"/>
                </a:spcBef>
              </a:pPr>
              <a:t>35</a:t>
            </a:fld>
            <a:endParaRPr lang="en-US" altLang="en-US" dirty="0">
              <a:latin typeface="Arial" panose="020B0604020202020204" pitchFamily="34" charset="0"/>
            </a:endParaRPr>
          </a:p>
        </p:txBody>
      </p:sp>
    </p:spTree>
    <p:extLst>
      <p:ext uri="{BB962C8B-B14F-4D97-AF65-F5344CB8AC3E}">
        <p14:creationId xmlns:p14="http://schemas.microsoft.com/office/powerpoint/2010/main" val="941175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9E71C257-F69F-8EDC-6D22-B9836B8483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081CAE69-8355-3E4F-BE71-40475CECF239}" type="slidenum">
              <a:rPr lang="en-US" altLang="en-US" sz="1200" b="0" smtClean="0"/>
              <a:pPr/>
              <a:t>5</a:t>
            </a:fld>
            <a:endParaRPr lang="en-US" altLang="en-US" sz="1200" b="0"/>
          </a:p>
        </p:txBody>
      </p:sp>
      <p:sp>
        <p:nvSpPr>
          <p:cNvPr id="18434" name="Rectangle 2">
            <a:extLst>
              <a:ext uri="{FF2B5EF4-FFF2-40B4-BE49-F238E27FC236}">
                <a16:creationId xmlns:a16="http://schemas.microsoft.com/office/drawing/2014/main" id="{2921F4F2-FC02-064E-0CBE-021C26865EF8}"/>
              </a:ext>
            </a:extLst>
          </p:cNvPr>
          <p:cNvSpPr>
            <a:spLocks noGrp="1" noRot="1" noChangeAspect="1" noChangeArrowheads="1" noTextEdit="1"/>
          </p:cNvSpPr>
          <p:nvPr>
            <p:ph type="sldImg"/>
          </p:nvPr>
        </p:nvSpPr>
        <p:spPr>
          <a:xfrm>
            <a:off x="381000" y="685800"/>
            <a:ext cx="6096000" cy="3429000"/>
          </a:xfrm>
          <a:ln/>
        </p:spPr>
      </p:sp>
      <p:sp>
        <p:nvSpPr>
          <p:cNvPr id="18435" name="Rectangle 3">
            <a:extLst>
              <a:ext uri="{FF2B5EF4-FFF2-40B4-BE49-F238E27FC236}">
                <a16:creationId xmlns:a16="http://schemas.microsoft.com/office/drawing/2014/main" id="{971A6F53-84C8-982D-3F98-D8445029DE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Will not cover a Separate topic -- How to deal with crises once one has started -- separate talk!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EF4BDF60-C020-092B-EBE0-B4AB57106F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4B0871D9-9424-4244-B822-605AF028544F}" type="slidenum">
              <a:rPr lang="en-US" altLang="en-US" sz="1200" b="0" smtClean="0"/>
              <a:pPr/>
              <a:t>6</a:t>
            </a:fld>
            <a:endParaRPr lang="en-US" altLang="en-US" sz="1200" b="0"/>
          </a:p>
        </p:txBody>
      </p:sp>
      <p:sp>
        <p:nvSpPr>
          <p:cNvPr id="20482" name="Rectangle 1026">
            <a:extLst>
              <a:ext uri="{FF2B5EF4-FFF2-40B4-BE49-F238E27FC236}">
                <a16:creationId xmlns:a16="http://schemas.microsoft.com/office/drawing/2014/main" id="{4B7B7FFC-AA35-35AD-E278-FFFB8B8D21C0}"/>
              </a:ext>
            </a:extLst>
          </p:cNvPr>
          <p:cNvSpPr>
            <a:spLocks noGrp="1" noRot="1" noChangeAspect="1" noChangeArrowheads="1" noTextEdit="1"/>
          </p:cNvSpPr>
          <p:nvPr>
            <p:ph type="sldImg"/>
          </p:nvPr>
        </p:nvSpPr>
        <p:spPr>
          <a:xfrm>
            <a:off x="381000" y="685800"/>
            <a:ext cx="6096000" cy="3429000"/>
          </a:xfrm>
          <a:ln/>
        </p:spPr>
      </p:sp>
      <p:sp>
        <p:nvSpPr>
          <p:cNvPr id="20483" name="Rectangle 1027">
            <a:extLst>
              <a:ext uri="{FF2B5EF4-FFF2-40B4-BE49-F238E27FC236}">
                <a16:creationId xmlns:a16="http://schemas.microsoft.com/office/drawing/2014/main" id="{2C89F554-3466-7189-F14A-44C3D7BC73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Bank dependent firms and households suffer first, then can spread </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Not just a transfer of money -- Marginal thinking won't work when transferring a substantial share of GDP!</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Contagion -- Mexico's crisis of 1994 became the Tequila Crisis in L.A.</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Thailand morphed into the East Asian Crisis in 1997</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The US in 2008 was the trigger for the GFC (not the cause!!)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EA596A28-01FA-5572-6B3E-CB2B4B5662CE}"/>
              </a:ext>
            </a:extLst>
          </p:cNvPr>
          <p:cNvSpPr>
            <a:spLocks noGrp="1" noRot="1" noChangeAspect="1" noChangeArrowheads="1" noTextEdit="1"/>
          </p:cNvSpPr>
          <p:nvPr>
            <p:ph type="sldImg"/>
          </p:nvPr>
        </p:nvSpPr>
        <p:spPr>
          <a:xfrm>
            <a:off x="381000" y="685800"/>
            <a:ext cx="6096000" cy="3429000"/>
          </a:xfrm>
          <a:ln/>
        </p:spPr>
      </p:sp>
      <p:sp>
        <p:nvSpPr>
          <p:cNvPr id="22530" name="Notes Placeholder 2">
            <a:extLst>
              <a:ext uri="{FF2B5EF4-FFF2-40B4-BE49-F238E27FC236}">
                <a16:creationId xmlns:a16="http://schemas.microsoft.com/office/drawing/2014/main" id="{7A92CAC4-5DE7-7724-8522-20CEDA67D2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61DC3709-36A7-CFF5-ACD5-D43E3D7865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58AA9C1D-A109-034C-8C7F-029BF3037931}" type="slidenum">
              <a:rPr lang="en-US" altLang="en-US" sz="1200" b="0" smtClean="0"/>
              <a:pPr/>
              <a:t>7</a:t>
            </a:fld>
            <a:endParaRPr lang="en-US" altLang="en-US" sz="1200"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F66D7A51-2D3F-C85E-D816-FE35CFF78E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D760AE71-5C9D-414E-B3E7-2B61DCA3184D}" type="slidenum">
              <a:rPr lang="en-US" altLang="en-US" sz="1200" b="0" smtClean="0"/>
              <a:pPr/>
              <a:t>9</a:t>
            </a:fld>
            <a:endParaRPr lang="en-US" altLang="en-US" sz="1200" b="0"/>
          </a:p>
        </p:txBody>
      </p:sp>
      <p:sp>
        <p:nvSpPr>
          <p:cNvPr id="26626" name="Rectangle 1026">
            <a:extLst>
              <a:ext uri="{FF2B5EF4-FFF2-40B4-BE49-F238E27FC236}">
                <a16:creationId xmlns:a16="http://schemas.microsoft.com/office/drawing/2014/main" id="{F9E292D8-D1F1-1F52-B826-624985A833F7}"/>
              </a:ext>
            </a:extLst>
          </p:cNvPr>
          <p:cNvSpPr>
            <a:spLocks noGrp="1" noRot="1" noChangeAspect="1" noChangeArrowheads="1" noTextEdit="1"/>
          </p:cNvSpPr>
          <p:nvPr>
            <p:ph type="sldImg"/>
          </p:nvPr>
        </p:nvSpPr>
        <p:spPr>
          <a:xfrm>
            <a:off x="381000" y="685800"/>
            <a:ext cx="6096000" cy="3429000"/>
          </a:xfrm>
          <a:ln/>
        </p:spPr>
      </p:sp>
      <p:sp>
        <p:nvSpPr>
          <p:cNvPr id="26627" name="Rectangle 1027">
            <a:extLst>
              <a:ext uri="{FF2B5EF4-FFF2-40B4-BE49-F238E27FC236}">
                <a16:creationId xmlns:a16="http://schemas.microsoft.com/office/drawing/2014/main" id="{7CA0EC5C-8CA2-462E-EA09-0CC7692E48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What are the 5 functions of finance?</a:t>
            </a: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Mobilize S, Allocate, Monitor, Facilitate risk management, and make payments.</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Laeven</a:t>
            </a:r>
            <a:r>
              <a:rPr lang="en-US" dirty="0"/>
              <a:t> and Valencia, forthcoming</a:t>
            </a:r>
          </a:p>
        </p:txBody>
      </p:sp>
      <p:sp>
        <p:nvSpPr>
          <p:cNvPr id="4" name="Slide Number Placeholder 3"/>
          <p:cNvSpPr>
            <a:spLocks noGrp="1"/>
          </p:cNvSpPr>
          <p:nvPr>
            <p:ph type="sldNum" sz="quarter" idx="5"/>
          </p:nvPr>
        </p:nvSpPr>
        <p:spPr/>
        <p:txBody>
          <a:bodyPr/>
          <a:lstStyle/>
          <a:p>
            <a:pPr>
              <a:defRPr/>
            </a:pPr>
            <a:fld id="{CE5B263B-AF5F-7144-AC55-31919D460DF9}" type="slidenum">
              <a:rPr lang="en-US" altLang="en-US" smtClean="0"/>
              <a:pPr>
                <a:defRPr/>
              </a:pPr>
              <a:t>10</a:t>
            </a:fld>
            <a:endParaRPr lang="en-US" altLang="en-US"/>
          </a:p>
        </p:txBody>
      </p:sp>
    </p:spTree>
    <p:extLst>
      <p:ext uri="{BB962C8B-B14F-4D97-AF65-F5344CB8AC3E}">
        <p14:creationId xmlns:p14="http://schemas.microsoft.com/office/powerpoint/2010/main" val="4027435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A69849B1-CA92-387C-5E02-4C87D6F298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33B20C43-BCB9-0F41-9EEA-E77FF33D2656}" type="slidenum">
              <a:rPr lang="en-US" altLang="en-US" sz="1200" b="0" smtClean="0"/>
              <a:pPr/>
              <a:t>11</a:t>
            </a:fld>
            <a:endParaRPr lang="en-US" altLang="en-US" sz="1200" b="0"/>
          </a:p>
        </p:txBody>
      </p:sp>
      <p:sp>
        <p:nvSpPr>
          <p:cNvPr id="30722" name="Rectangle 2">
            <a:extLst>
              <a:ext uri="{FF2B5EF4-FFF2-40B4-BE49-F238E27FC236}">
                <a16:creationId xmlns:a16="http://schemas.microsoft.com/office/drawing/2014/main" id="{57A4BD98-9351-1F51-63AB-84A82B180EBB}"/>
              </a:ext>
            </a:extLst>
          </p:cNvPr>
          <p:cNvSpPr>
            <a:spLocks noGrp="1" noRot="1" noChangeAspect="1" noChangeArrowheads="1" noTextEdit="1"/>
          </p:cNvSpPr>
          <p:nvPr>
            <p:ph type="sldImg"/>
          </p:nvPr>
        </p:nvSpPr>
        <p:spPr>
          <a:xfrm>
            <a:off x="381000" y="685800"/>
            <a:ext cx="6096000" cy="3429000"/>
          </a:xfrm>
          <a:ln/>
        </p:spPr>
      </p:sp>
      <p:sp>
        <p:nvSpPr>
          <p:cNvPr id="30723" name="Rectangle 3">
            <a:extLst>
              <a:ext uri="{FF2B5EF4-FFF2-40B4-BE49-F238E27FC236}">
                <a16:creationId xmlns:a16="http://schemas.microsoft.com/office/drawing/2014/main" id="{0A2F9989-486C-7CCD-BC8A-92B1878B1B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Who can explain why Silicon Valley Bank failed in March 2023? Relevance for other countries? Supervisors sitting on their hands.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F8DA2BF1-A3EC-F1F1-49EB-AF09936A6A0E}"/>
              </a:ext>
            </a:extLst>
          </p:cNvPr>
          <p:cNvSpPr>
            <a:spLocks noGrp="1" noRot="1" noChangeAspect="1" noChangeArrowheads="1" noTextEdit="1"/>
          </p:cNvSpPr>
          <p:nvPr>
            <p:ph type="sldImg"/>
          </p:nvPr>
        </p:nvSpPr>
        <p:spPr>
          <a:xfrm>
            <a:off x="381000" y="685800"/>
            <a:ext cx="6096000" cy="3429000"/>
          </a:xfrm>
          <a:ln/>
        </p:spPr>
      </p:sp>
      <p:sp>
        <p:nvSpPr>
          <p:cNvPr id="33794" name="Notes Placeholder 2">
            <a:extLst>
              <a:ext uri="{FF2B5EF4-FFF2-40B4-BE49-F238E27FC236}">
                <a16:creationId xmlns:a16="http://schemas.microsoft.com/office/drawing/2014/main" id="{7FF68A9B-9426-0D1F-AAA6-CA7AF6DD4C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Especially with limited liability!</a:t>
            </a:r>
          </a:p>
        </p:txBody>
      </p:sp>
      <p:sp>
        <p:nvSpPr>
          <p:cNvPr id="33795" name="Slide Number Placeholder 3">
            <a:extLst>
              <a:ext uri="{FF2B5EF4-FFF2-40B4-BE49-F238E27FC236}">
                <a16:creationId xmlns:a16="http://schemas.microsoft.com/office/drawing/2014/main" id="{96207761-8F76-8B52-2B59-55AD710898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5BC14DDD-679F-594E-82AC-488054789BE7}" type="slidenum">
              <a:rPr lang="en-US" altLang="en-US" sz="1200" b="0" smtClean="0"/>
              <a:pPr/>
              <a:t>13</a:t>
            </a:fld>
            <a:endParaRPr lang="en-US" altLang="en-US" sz="1200"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D8D90C5-3FD8-5D5B-F199-0AC99982E7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DF53396-BE57-2C64-02BF-4E190FEB40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08C2D7-A900-9B0A-CF74-9F5C0FB2EA06}"/>
              </a:ext>
            </a:extLst>
          </p:cNvPr>
          <p:cNvSpPr>
            <a:spLocks noGrp="1" noChangeArrowheads="1"/>
          </p:cNvSpPr>
          <p:nvPr>
            <p:ph type="sldNum" sz="quarter" idx="12"/>
          </p:nvPr>
        </p:nvSpPr>
        <p:spPr>
          <a:ln/>
        </p:spPr>
        <p:txBody>
          <a:bodyPr/>
          <a:lstStyle>
            <a:lvl1pPr>
              <a:defRPr/>
            </a:lvl1pPr>
          </a:lstStyle>
          <a:p>
            <a:pPr>
              <a:defRPr/>
            </a:pPr>
            <a:fld id="{844F9F55-E35E-9842-91C8-EF2F9CFE776E}" type="slidenum">
              <a:rPr lang="en-US" altLang="en-US"/>
              <a:pPr>
                <a:defRPr/>
              </a:pPr>
              <a:t>‹#›</a:t>
            </a:fld>
            <a:endParaRPr lang="en-US" altLang="en-US"/>
          </a:p>
        </p:txBody>
      </p:sp>
    </p:spTree>
    <p:extLst>
      <p:ext uri="{BB962C8B-B14F-4D97-AF65-F5344CB8AC3E}">
        <p14:creationId xmlns:p14="http://schemas.microsoft.com/office/powerpoint/2010/main" val="4002996309"/>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FF99D99-1155-E7DE-2098-74FCF975EC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D659578-24A9-01E9-F7E5-EC26EC389C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332EB3-C992-1095-E81A-7DE5A54B6D2D}"/>
              </a:ext>
            </a:extLst>
          </p:cNvPr>
          <p:cNvSpPr>
            <a:spLocks noGrp="1" noChangeArrowheads="1"/>
          </p:cNvSpPr>
          <p:nvPr>
            <p:ph type="sldNum" sz="quarter" idx="12"/>
          </p:nvPr>
        </p:nvSpPr>
        <p:spPr>
          <a:ln/>
        </p:spPr>
        <p:txBody>
          <a:bodyPr/>
          <a:lstStyle>
            <a:lvl1pPr>
              <a:defRPr/>
            </a:lvl1pPr>
          </a:lstStyle>
          <a:p>
            <a:pPr>
              <a:defRPr/>
            </a:pPr>
            <a:fld id="{D3E4DBFA-939E-BF44-8146-33B6282720AB}" type="slidenum">
              <a:rPr lang="en-US" altLang="en-US"/>
              <a:pPr>
                <a:defRPr/>
              </a:pPr>
              <a:t>‹#›</a:t>
            </a:fld>
            <a:endParaRPr lang="en-US" altLang="en-US"/>
          </a:p>
        </p:txBody>
      </p:sp>
    </p:spTree>
    <p:extLst>
      <p:ext uri="{BB962C8B-B14F-4D97-AF65-F5344CB8AC3E}">
        <p14:creationId xmlns:p14="http://schemas.microsoft.com/office/powerpoint/2010/main" val="4038992826"/>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52C451-D7C6-EE88-D6AE-32FC3C28A7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C63B9E4-2112-AF7A-3534-5E93997CD1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09750A4-83B5-701B-E623-FE88554A687E}"/>
              </a:ext>
            </a:extLst>
          </p:cNvPr>
          <p:cNvSpPr>
            <a:spLocks noGrp="1" noChangeArrowheads="1"/>
          </p:cNvSpPr>
          <p:nvPr>
            <p:ph type="sldNum" sz="quarter" idx="12"/>
          </p:nvPr>
        </p:nvSpPr>
        <p:spPr>
          <a:ln/>
        </p:spPr>
        <p:txBody>
          <a:bodyPr/>
          <a:lstStyle>
            <a:lvl1pPr>
              <a:defRPr/>
            </a:lvl1pPr>
          </a:lstStyle>
          <a:p>
            <a:pPr>
              <a:defRPr/>
            </a:pPr>
            <a:fld id="{DBF10E35-C7D1-1E41-8632-E560E7250A80}" type="slidenum">
              <a:rPr lang="en-US" altLang="en-US"/>
              <a:pPr>
                <a:defRPr/>
              </a:pPr>
              <a:t>‹#›</a:t>
            </a:fld>
            <a:endParaRPr lang="en-US" altLang="en-US"/>
          </a:p>
        </p:txBody>
      </p:sp>
    </p:spTree>
    <p:extLst>
      <p:ext uri="{BB962C8B-B14F-4D97-AF65-F5344CB8AC3E}">
        <p14:creationId xmlns:p14="http://schemas.microsoft.com/office/powerpoint/2010/main" val="1927945900"/>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4266453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F085D5-EC86-4F6A-B501-C1359CB39116}" type="slidenum">
              <a:rPr lang="en-GB" smtClean="0"/>
              <a:t>‹#›</a:t>
            </a:fld>
            <a:endParaRPr lang="en-GB"/>
          </a:p>
        </p:txBody>
      </p:sp>
      <p:sp>
        <p:nvSpPr>
          <p:cNvPr id="7" name="Oval 6">
            <a:extLst>
              <a:ext uri="{FF2B5EF4-FFF2-40B4-BE49-F238E27FC236}">
                <a16:creationId xmlns:a16="http://schemas.microsoft.com/office/drawing/2014/main" id="{BF5FCB93-6F43-4397-B477-11EB6A57B9C3}"/>
              </a:ext>
            </a:extLst>
          </p:cNvPr>
          <p:cNvSpPr>
            <a:spLocks/>
          </p:cNvSpPr>
          <p:nvPr userDrawn="1"/>
        </p:nvSpPr>
        <p:spPr>
          <a:xfrm>
            <a:off x="835577" y="26864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642948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145559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F085D5-EC86-4F6A-B501-C1359CB39116}" type="slidenum">
              <a:rPr lang="en-GB" smtClean="0"/>
              <a:t>‹#›</a:t>
            </a:fld>
            <a:endParaRPr lang="en-GB"/>
          </a:p>
        </p:txBody>
      </p:sp>
      <p:sp>
        <p:nvSpPr>
          <p:cNvPr id="8" name="Oval 7">
            <a:extLst>
              <a:ext uri="{FF2B5EF4-FFF2-40B4-BE49-F238E27FC236}">
                <a16:creationId xmlns:a16="http://schemas.microsoft.com/office/drawing/2014/main" id="{721F600F-F12A-13EA-C676-6AB5D363DC06}"/>
              </a:ext>
            </a:extLst>
          </p:cNvPr>
          <p:cNvSpPr>
            <a:spLocks/>
          </p:cNvSpPr>
          <p:nvPr userDrawn="1"/>
        </p:nvSpPr>
        <p:spPr>
          <a:xfrm>
            <a:off x="835577" y="26864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201257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1341408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65632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978024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F085D5-EC86-4F6A-B501-C1359CB39116}" type="slidenum">
              <a:rPr lang="en-GB" smtClean="0"/>
              <a:pPr/>
              <a:t>‹#›</a:t>
            </a:fld>
            <a:endParaRPr lang="en-GB"/>
          </a:p>
        </p:txBody>
      </p:sp>
    </p:spTree>
    <p:extLst>
      <p:ext uri="{BB962C8B-B14F-4D97-AF65-F5344CB8AC3E}">
        <p14:creationId xmlns:p14="http://schemas.microsoft.com/office/powerpoint/2010/main" val="84530734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97BD3E6-B060-8346-BD04-72F58CDA81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C49479-164B-E216-A349-34CA48A865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75DA0FD-BCF0-7311-EC51-EF1768C48A11}"/>
              </a:ext>
            </a:extLst>
          </p:cNvPr>
          <p:cNvSpPr>
            <a:spLocks noGrp="1" noChangeArrowheads="1"/>
          </p:cNvSpPr>
          <p:nvPr>
            <p:ph type="sldNum" sz="quarter" idx="12"/>
          </p:nvPr>
        </p:nvSpPr>
        <p:spPr>
          <a:ln/>
        </p:spPr>
        <p:txBody>
          <a:bodyPr/>
          <a:lstStyle>
            <a:lvl1pPr>
              <a:defRPr/>
            </a:lvl1pPr>
          </a:lstStyle>
          <a:p>
            <a:pPr>
              <a:defRPr/>
            </a:pPr>
            <a:fld id="{198A0839-A2EF-AE48-BF81-39E3096F79D9}" type="slidenum">
              <a:rPr lang="en-US" altLang="en-US"/>
              <a:pPr>
                <a:defRPr/>
              </a:pPr>
              <a:t>‹#›</a:t>
            </a:fld>
            <a:endParaRPr lang="en-US" altLang="en-US"/>
          </a:p>
        </p:txBody>
      </p:sp>
    </p:spTree>
    <p:extLst>
      <p:ext uri="{BB962C8B-B14F-4D97-AF65-F5344CB8AC3E}">
        <p14:creationId xmlns:p14="http://schemas.microsoft.com/office/powerpoint/2010/main" val="1593208567"/>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F085D5-EC86-4F6A-B501-C1359CB39116}" type="slidenum">
              <a:rPr lang="en-GB" smtClean="0"/>
              <a:pPr/>
              <a:t>‹#›</a:t>
            </a:fld>
            <a:endParaRPr lang="en-GB"/>
          </a:p>
        </p:txBody>
      </p:sp>
    </p:spTree>
    <p:extLst>
      <p:ext uri="{BB962C8B-B14F-4D97-AF65-F5344CB8AC3E}">
        <p14:creationId xmlns:p14="http://schemas.microsoft.com/office/powerpoint/2010/main" val="12287933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F085D5-EC86-4F6A-B501-C1359CB39116}" type="slidenum">
              <a:rPr lang="en-GB" smtClean="0"/>
              <a:pPr/>
              <a:t>‹#›</a:t>
            </a:fld>
            <a:endParaRPr lang="en-GB"/>
          </a:p>
        </p:txBody>
      </p:sp>
    </p:spTree>
    <p:extLst>
      <p:ext uri="{BB962C8B-B14F-4D97-AF65-F5344CB8AC3E}">
        <p14:creationId xmlns:p14="http://schemas.microsoft.com/office/powerpoint/2010/main" val="73078815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F085D5-EC86-4F6A-B501-C1359CB39116}" type="slidenum">
              <a:rPr lang="en-GB" smtClean="0"/>
              <a:pPr/>
              <a:t>‹#›</a:t>
            </a:fld>
            <a:endParaRPr lang="en-GB"/>
          </a:p>
        </p:txBody>
      </p:sp>
    </p:spTree>
    <p:extLst>
      <p:ext uri="{BB962C8B-B14F-4D97-AF65-F5344CB8AC3E}">
        <p14:creationId xmlns:p14="http://schemas.microsoft.com/office/powerpoint/2010/main" val="264122318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7" y="242889"/>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9"/>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3382527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42812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825591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1301226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188372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80301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971387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7080C28-F664-49B2-72AE-0CDD3D03EE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774E81B-C353-04C8-DA9C-C8F7D28AA4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52D752-E772-FB20-8724-63E920B501BB}"/>
              </a:ext>
            </a:extLst>
          </p:cNvPr>
          <p:cNvSpPr>
            <a:spLocks noGrp="1" noChangeArrowheads="1"/>
          </p:cNvSpPr>
          <p:nvPr>
            <p:ph type="sldNum" sz="quarter" idx="12"/>
          </p:nvPr>
        </p:nvSpPr>
        <p:spPr>
          <a:ln/>
        </p:spPr>
        <p:txBody>
          <a:bodyPr/>
          <a:lstStyle>
            <a:lvl1pPr>
              <a:defRPr/>
            </a:lvl1pPr>
          </a:lstStyle>
          <a:p>
            <a:pPr>
              <a:defRPr/>
            </a:pPr>
            <a:fld id="{85AC7E91-669B-7749-AC03-74442577C4C6}" type="slidenum">
              <a:rPr lang="en-US" altLang="en-US"/>
              <a:pPr>
                <a:defRPr/>
              </a:pPr>
              <a:t>‹#›</a:t>
            </a:fld>
            <a:endParaRPr lang="en-US" altLang="en-US"/>
          </a:p>
        </p:txBody>
      </p:sp>
    </p:spTree>
    <p:extLst>
      <p:ext uri="{BB962C8B-B14F-4D97-AF65-F5344CB8AC3E}">
        <p14:creationId xmlns:p14="http://schemas.microsoft.com/office/powerpoint/2010/main" val="1954630211"/>
      </p:ext>
    </p:extLst>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1773159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129595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1085433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0001514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6645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6007933-0E25-1D7B-7843-8F1A07C987E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F279AEE-CD82-3CDB-685D-E63DFF3545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9B2F26E-EFD3-3A50-D9A1-B0F3A7E67868}"/>
              </a:ext>
            </a:extLst>
          </p:cNvPr>
          <p:cNvSpPr>
            <a:spLocks noGrp="1" noChangeArrowheads="1"/>
          </p:cNvSpPr>
          <p:nvPr>
            <p:ph type="sldNum" sz="quarter" idx="12"/>
          </p:nvPr>
        </p:nvSpPr>
        <p:spPr>
          <a:ln/>
        </p:spPr>
        <p:txBody>
          <a:bodyPr/>
          <a:lstStyle>
            <a:lvl1pPr>
              <a:defRPr/>
            </a:lvl1pPr>
          </a:lstStyle>
          <a:p>
            <a:pPr>
              <a:defRPr/>
            </a:pPr>
            <a:fld id="{BA83E4BF-922E-9846-B699-CCCD395EB060}" type="slidenum">
              <a:rPr lang="en-US" altLang="en-US"/>
              <a:pPr>
                <a:defRPr/>
              </a:pPr>
              <a:t>‹#›</a:t>
            </a:fld>
            <a:endParaRPr lang="en-US" altLang="en-US"/>
          </a:p>
        </p:txBody>
      </p:sp>
    </p:spTree>
    <p:extLst>
      <p:ext uri="{BB962C8B-B14F-4D97-AF65-F5344CB8AC3E}">
        <p14:creationId xmlns:p14="http://schemas.microsoft.com/office/powerpoint/2010/main" val="3862984435"/>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6CDE243-77AE-794E-E496-9B10F162EFF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DDDD3F8-1235-D7C5-AE36-F3EE2BE3CA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7AF0028-88B0-4F39-0CD3-73BE4170C793}"/>
              </a:ext>
            </a:extLst>
          </p:cNvPr>
          <p:cNvSpPr>
            <a:spLocks noGrp="1" noChangeArrowheads="1"/>
          </p:cNvSpPr>
          <p:nvPr>
            <p:ph type="sldNum" sz="quarter" idx="12"/>
          </p:nvPr>
        </p:nvSpPr>
        <p:spPr>
          <a:ln/>
        </p:spPr>
        <p:txBody>
          <a:bodyPr/>
          <a:lstStyle>
            <a:lvl1pPr>
              <a:defRPr/>
            </a:lvl1pPr>
          </a:lstStyle>
          <a:p>
            <a:pPr>
              <a:defRPr/>
            </a:pPr>
            <a:fld id="{EEB50176-E35D-7B4A-A500-F82FACB72857}" type="slidenum">
              <a:rPr lang="en-US" altLang="en-US"/>
              <a:pPr>
                <a:defRPr/>
              </a:pPr>
              <a:t>‹#›</a:t>
            </a:fld>
            <a:endParaRPr lang="en-US" altLang="en-US"/>
          </a:p>
        </p:txBody>
      </p:sp>
    </p:spTree>
    <p:extLst>
      <p:ext uri="{BB962C8B-B14F-4D97-AF65-F5344CB8AC3E}">
        <p14:creationId xmlns:p14="http://schemas.microsoft.com/office/powerpoint/2010/main" val="4248894241"/>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4B0C8E0-E169-B971-9131-C4BA6995DB3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45A23FD-AB2F-E20C-D994-8D2DB9F0B7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3D0AB79-EA58-74E4-FBA1-651949567048}"/>
              </a:ext>
            </a:extLst>
          </p:cNvPr>
          <p:cNvSpPr>
            <a:spLocks noGrp="1" noChangeArrowheads="1"/>
          </p:cNvSpPr>
          <p:nvPr>
            <p:ph type="sldNum" sz="quarter" idx="12"/>
          </p:nvPr>
        </p:nvSpPr>
        <p:spPr>
          <a:ln/>
        </p:spPr>
        <p:txBody>
          <a:bodyPr/>
          <a:lstStyle>
            <a:lvl1pPr>
              <a:defRPr/>
            </a:lvl1pPr>
          </a:lstStyle>
          <a:p>
            <a:pPr>
              <a:defRPr/>
            </a:pPr>
            <a:fld id="{AB021DA0-948C-564E-9145-665CE7765F9A}" type="slidenum">
              <a:rPr lang="en-US" altLang="en-US"/>
              <a:pPr>
                <a:defRPr/>
              </a:pPr>
              <a:t>‹#›</a:t>
            </a:fld>
            <a:endParaRPr lang="en-US" altLang="en-US"/>
          </a:p>
        </p:txBody>
      </p:sp>
    </p:spTree>
    <p:extLst>
      <p:ext uri="{BB962C8B-B14F-4D97-AF65-F5344CB8AC3E}">
        <p14:creationId xmlns:p14="http://schemas.microsoft.com/office/powerpoint/2010/main" val="680227605"/>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9653A4F-541C-0AA6-CF21-0E0034FE06A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0B7D712-A4DD-9B86-D8B4-9676D57226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85028DD-0910-6A6E-2C42-11ED1D63D742}"/>
              </a:ext>
            </a:extLst>
          </p:cNvPr>
          <p:cNvSpPr>
            <a:spLocks noGrp="1" noChangeArrowheads="1"/>
          </p:cNvSpPr>
          <p:nvPr>
            <p:ph type="sldNum" sz="quarter" idx="12"/>
          </p:nvPr>
        </p:nvSpPr>
        <p:spPr>
          <a:ln/>
        </p:spPr>
        <p:txBody>
          <a:bodyPr/>
          <a:lstStyle>
            <a:lvl1pPr>
              <a:defRPr/>
            </a:lvl1pPr>
          </a:lstStyle>
          <a:p>
            <a:pPr>
              <a:defRPr/>
            </a:pPr>
            <a:fld id="{FF3B63A1-729B-CF4B-9E66-EECEA0760B67}" type="slidenum">
              <a:rPr lang="en-US" altLang="en-US"/>
              <a:pPr>
                <a:defRPr/>
              </a:pPr>
              <a:t>‹#›</a:t>
            </a:fld>
            <a:endParaRPr lang="en-US" altLang="en-US"/>
          </a:p>
        </p:txBody>
      </p:sp>
    </p:spTree>
    <p:extLst>
      <p:ext uri="{BB962C8B-B14F-4D97-AF65-F5344CB8AC3E}">
        <p14:creationId xmlns:p14="http://schemas.microsoft.com/office/powerpoint/2010/main" val="1954330438"/>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2ABABD7-9D0C-BB12-B68C-5F5F081963C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5E20183-9F76-03F5-C05A-FEF0195A82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DC96AB0-B9A7-5696-F8B2-7F34C4174CF7}"/>
              </a:ext>
            </a:extLst>
          </p:cNvPr>
          <p:cNvSpPr>
            <a:spLocks noGrp="1" noChangeArrowheads="1"/>
          </p:cNvSpPr>
          <p:nvPr>
            <p:ph type="sldNum" sz="quarter" idx="12"/>
          </p:nvPr>
        </p:nvSpPr>
        <p:spPr>
          <a:ln/>
        </p:spPr>
        <p:txBody>
          <a:bodyPr/>
          <a:lstStyle>
            <a:lvl1pPr>
              <a:defRPr/>
            </a:lvl1pPr>
          </a:lstStyle>
          <a:p>
            <a:pPr>
              <a:defRPr/>
            </a:pPr>
            <a:fld id="{A77E8B7B-7934-3F49-9280-D66BC4BB4AEF}" type="slidenum">
              <a:rPr lang="en-US" altLang="en-US"/>
              <a:pPr>
                <a:defRPr/>
              </a:pPr>
              <a:t>‹#›</a:t>
            </a:fld>
            <a:endParaRPr lang="en-US" altLang="en-US"/>
          </a:p>
        </p:txBody>
      </p:sp>
    </p:spTree>
    <p:extLst>
      <p:ext uri="{BB962C8B-B14F-4D97-AF65-F5344CB8AC3E}">
        <p14:creationId xmlns:p14="http://schemas.microsoft.com/office/powerpoint/2010/main" val="2297382337"/>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992240C-F66A-ED7B-034E-F74D124ED63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D1F8BEE-96AE-510D-CE0D-36CE1D431F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7BE791B-2F74-248A-4ED2-84BE601ACEFC}"/>
              </a:ext>
            </a:extLst>
          </p:cNvPr>
          <p:cNvSpPr>
            <a:spLocks noGrp="1" noChangeArrowheads="1"/>
          </p:cNvSpPr>
          <p:nvPr>
            <p:ph type="sldNum" sz="quarter" idx="12"/>
          </p:nvPr>
        </p:nvSpPr>
        <p:spPr>
          <a:ln/>
        </p:spPr>
        <p:txBody>
          <a:bodyPr/>
          <a:lstStyle>
            <a:lvl1pPr>
              <a:defRPr/>
            </a:lvl1pPr>
          </a:lstStyle>
          <a:p>
            <a:pPr>
              <a:defRPr/>
            </a:pPr>
            <a:fld id="{E75A7C75-D097-7041-B279-A2630038D1B3}" type="slidenum">
              <a:rPr lang="en-US" altLang="en-US"/>
              <a:pPr>
                <a:defRPr/>
              </a:pPr>
              <a:t>‹#›</a:t>
            </a:fld>
            <a:endParaRPr lang="en-US" altLang="en-US"/>
          </a:p>
        </p:txBody>
      </p:sp>
    </p:spTree>
    <p:extLst>
      <p:ext uri="{BB962C8B-B14F-4D97-AF65-F5344CB8AC3E}">
        <p14:creationId xmlns:p14="http://schemas.microsoft.com/office/powerpoint/2010/main" val="2149455833"/>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1.em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4FD4175-9495-1D92-AFC1-CFC28DA31896}"/>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E7CD846-005E-9976-2D04-EC168068306B}"/>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A631635-8DB6-D842-F7FF-B1A298C4D37D}"/>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B0F070FF-48DD-FDAC-5D97-7E32A1DF9200}"/>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7169322F-7079-BB1E-766E-FBEA96D86FFD}"/>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EEB3F49F-93FA-B342-91A5-CE5C29D52E1F}"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EB3F49F-93FA-B342-91A5-CE5C29D52E1F}" type="slidenum">
              <a:rPr lang="en-US" altLang="en-US" smtClean="0"/>
              <a:pPr>
                <a:defRPr/>
              </a:pPr>
              <a:t>‹#›</a:t>
            </a:fld>
            <a:endParaRPr lang="en-US" altLang="en-US"/>
          </a:p>
        </p:txBody>
      </p:sp>
      <p:sp>
        <p:nvSpPr>
          <p:cNvPr id="7" name="Workspace [Presentation]" hidden="1">
            <a:extLst>
              <a:ext uri="{FF2B5EF4-FFF2-40B4-BE49-F238E27FC236}">
                <a16:creationId xmlns:a16="http://schemas.microsoft.com/office/drawing/2014/main" id="{7DE46816-4BA4-2E1F-53DB-876B7C80F2D2}"/>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8" name="Straight Connector 7">
            <a:extLst>
              <a:ext uri="{FF2B5EF4-FFF2-40B4-BE49-F238E27FC236}">
                <a16:creationId xmlns:a16="http://schemas.microsoft.com/office/drawing/2014/main" id="{60DFBCA3-CD5C-30CD-A2D6-F7CA66588E01}"/>
              </a:ext>
            </a:extLst>
          </p:cNvPr>
          <p:cNvCxnSpPr>
            <a:cxnSpLocks/>
          </p:cNvCxnSpPr>
          <p:nvPr userDrawn="1"/>
        </p:nvCxnSpPr>
        <p:spPr>
          <a:xfrm>
            <a:off x="3310764" y="6412788"/>
            <a:ext cx="8153399"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28964B2-D6B8-3A75-1BA8-704210B620CA}"/>
              </a:ext>
            </a:extLst>
          </p:cNvPr>
          <p:cNvPicPr>
            <a:picLocks noChangeAspect="1"/>
          </p:cNvPicPr>
          <p:nvPr userDrawn="1"/>
        </p:nvPicPr>
        <p:blipFill>
          <a:blip r:embed="rId15"/>
          <a:stretch>
            <a:fillRect/>
          </a:stretch>
        </p:blipFill>
        <p:spPr>
          <a:xfrm>
            <a:off x="10174281" y="0"/>
            <a:ext cx="2017721" cy="1898705"/>
          </a:xfrm>
          <a:prstGeom prst="rect">
            <a:avLst/>
          </a:prstGeom>
        </p:spPr>
      </p:pic>
      <p:pic>
        <p:nvPicPr>
          <p:cNvPr id="10" name="Picture 9">
            <a:extLst>
              <a:ext uri="{FF2B5EF4-FFF2-40B4-BE49-F238E27FC236}">
                <a16:creationId xmlns:a16="http://schemas.microsoft.com/office/drawing/2014/main" id="{D7A8F0EA-9682-A047-D283-90E6A83EFC61}"/>
              </a:ext>
            </a:extLst>
          </p:cNvPr>
          <p:cNvPicPr>
            <a:picLocks noChangeAspect="1"/>
          </p:cNvPicPr>
          <p:nvPr userDrawn="1"/>
        </p:nvPicPr>
        <p:blipFill>
          <a:blip r:embed="rId16"/>
          <a:stretch>
            <a:fillRect/>
          </a:stretch>
        </p:blipFill>
        <p:spPr>
          <a:xfrm>
            <a:off x="335379" y="6176570"/>
            <a:ext cx="2834640" cy="472441"/>
          </a:xfrm>
          <a:prstGeom prst="rect">
            <a:avLst/>
          </a:prstGeom>
        </p:spPr>
      </p:pic>
    </p:spTree>
    <p:extLst>
      <p:ext uri="{BB962C8B-B14F-4D97-AF65-F5344CB8AC3E}">
        <p14:creationId xmlns:p14="http://schemas.microsoft.com/office/powerpoint/2010/main" val="338578616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65" r:id="rId12"/>
    <p:sldLayoutId id="214748367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3335201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hyperlink" Target="mailto:info@NEEDEcon.org" TargetMode="Externa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842" y="1795708"/>
            <a:ext cx="10967013" cy="2187011"/>
          </a:xfrm>
        </p:spPr>
        <p:txBody>
          <a:bodyPr anchor="ctr" anchorCtr="0">
            <a:noAutofit/>
          </a:bodyPr>
          <a:lstStyle/>
          <a:p>
            <a:pPr>
              <a:lnSpc>
                <a:spcPct val="100000"/>
              </a:lnSpc>
              <a:spcBef>
                <a:spcPts val="0"/>
              </a:spcBef>
            </a:pPr>
            <a:r>
              <a:rPr lang="en-US" sz="3600" b="1" i="1" dirty="0"/>
              <a:t>Osher Lifelong Learning Institute, </a:t>
            </a:r>
            <a:r>
              <a:rPr lang="en-US" sz="3600" i="1" dirty="0">
                <a:solidFill>
                  <a:schemeClr val="tx2"/>
                </a:solidFill>
              </a:rPr>
              <a:t>June</a:t>
            </a:r>
            <a:r>
              <a:rPr lang="en-US" sz="3600" dirty="0">
                <a:solidFill>
                  <a:schemeClr val="tx2"/>
                </a:solidFill>
              </a:rPr>
              <a:t> 2026</a:t>
            </a:r>
          </a:p>
          <a:p>
            <a:pPr>
              <a:lnSpc>
                <a:spcPct val="100000"/>
              </a:lnSpc>
              <a:spcBef>
                <a:spcPts val="0"/>
              </a:spcBef>
            </a:pPr>
            <a:endParaRPr lang="en-US" sz="3600" b="1" i="1" dirty="0"/>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US"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100" b="0" i="0" u="none" strike="noStrike" kern="1200" cap="none" spc="0" normalizeH="0" baseline="0" noProof="0" dirty="0">
              <a:ln>
                <a:noFill/>
              </a:ln>
              <a:solidFill>
                <a:srgbClr val="0C4C88"/>
              </a:solidFill>
              <a:effectLst/>
              <a:uLnTx/>
              <a:uFillTx/>
              <a:latin typeface="Calibri"/>
              <a:ea typeface="+mn-ea"/>
              <a:cs typeface="+mn-cs"/>
            </a:endParaRPr>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027990"/>
            <a:ext cx="9144000" cy="181641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100" b="1" i="0" u="none" strike="noStrike" kern="1200" cap="none" spc="0" normalizeH="0" baseline="0" noProof="0" dirty="0">
                <a:ln>
                  <a:noFill/>
                </a:ln>
                <a:solidFill>
                  <a:srgbClr val="44546A"/>
                </a:solidFill>
                <a:effectLst/>
                <a:uLnTx/>
                <a:uFillTx/>
                <a:latin typeface="Calibri"/>
                <a:ea typeface="+mn-ea"/>
                <a:cs typeface="+mn-cs"/>
              </a:rPr>
              <a:t>University of Minnesota</a:t>
            </a:r>
            <a:endParaRPr kumimoji="0" lang="en-US" sz="2600" b="1" i="0" u="none" strike="noStrike" kern="1200" cap="none" spc="0" normalizeH="0" baseline="0" noProof="0" dirty="0">
              <a:ln>
                <a:noFill/>
              </a:ln>
              <a:solidFill>
                <a:srgbClr val="44546A"/>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000" b="1" i="0" u="none" strike="noStrike" kern="1200" cap="none" spc="0" normalizeH="0" baseline="0" noProof="0" dirty="0">
              <a:ln>
                <a:noFill/>
              </a:ln>
              <a:solidFill>
                <a:srgbClr val="44546A"/>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44546A"/>
                </a:solidFill>
                <a:effectLst/>
                <a:uLnTx/>
                <a:uFillTx/>
                <a:latin typeface="Calibri"/>
                <a:ea typeface="+mn-ea"/>
                <a:cs typeface="+mn-cs"/>
              </a:rPr>
              <a:t>Host: Geoffrey Woglom, Director</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44546A"/>
                </a:solidFill>
                <a:effectLst/>
                <a:uLnTx/>
                <a:uFillTx/>
                <a:latin typeface="Calibri"/>
                <a:ea typeface="+mn-ea"/>
                <a:cs typeface="+mn-cs"/>
              </a:rPr>
              <a:t>National Economic Education Delegation</a:t>
            </a:r>
          </a:p>
        </p:txBody>
      </p:sp>
    </p:spTree>
    <p:extLst>
      <p:ext uri="{BB962C8B-B14F-4D97-AF65-F5344CB8AC3E}">
        <p14:creationId xmlns:p14="http://schemas.microsoft.com/office/powerpoint/2010/main" val="3166771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6383-7764-464A-6CC3-9A5EC33A4AF2}"/>
              </a:ext>
            </a:extLst>
          </p:cNvPr>
          <p:cNvSpPr>
            <a:spLocks noGrp="1"/>
          </p:cNvSpPr>
          <p:nvPr>
            <p:ph type="title"/>
          </p:nvPr>
        </p:nvSpPr>
        <p:spPr>
          <a:xfrm>
            <a:off x="2209800" y="0"/>
            <a:ext cx="7772400" cy="838200"/>
          </a:xfrm>
        </p:spPr>
        <p:txBody>
          <a:bodyPr/>
          <a:lstStyle/>
          <a:p>
            <a:r>
              <a:rPr lang="en-US" sz="3000" dirty="0"/>
              <a:t>Frequency of Systemic Crises, 1970-2024</a:t>
            </a:r>
          </a:p>
        </p:txBody>
      </p:sp>
      <p:pic>
        <p:nvPicPr>
          <p:cNvPr id="4" name="Content Placeholder 3">
            <a:extLst>
              <a:ext uri="{FF2B5EF4-FFF2-40B4-BE49-F238E27FC236}">
                <a16:creationId xmlns:a16="http://schemas.microsoft.com/office/drawing/2014/main" id="{6314BC74-5A11-F364-2A50-D9649211E610}"/>
              </a:ext>
            </a:extLst>
          </p:cNvPr>
          <p:cNvPicPr>
            <a:picLocks noGrp="1" noChangeAspect="1"/>
          </p:cNvPicPr>
          <p:nvPr>
            <p:ph idx="1"/>
          </p:nvPr>
        </p:nvPicPr>
        <p:blipFill>
          <a:blip r:embed="rId3"/>
          <a:stretch>
            <a:fillRect/>
          </a:stretch>
        </p:blipFill>
        <p:spPr>
          <a:xfrm>
            <a:off x="1524000" y="762000"/>
            <a:ext cx="9152174" cy="6019800"/>
          </a:xfrm>
          <a:prstGeom prst="rect">
            <a:avLst/>
          </a:prstGeom>
        </p:spPr>
      </p:pic>
      <p:sp>
        <p:nvSpPr>
          <p:cNvPr id="3" name="TextBox 2">
            <a:extLst>
              <a:ext uri="{FF2B5EF4-FFF2-40B4-BE49-F238E27FC236}">
                <a16:creationId xmlns:a16="http://schemas.microsoft.com/office/drawing/2014/main" id="{E59D89E4-61D6-1AFA-DE5C-445FA24D8820}"/>
              </a:ext>
            </a:extLst>
          </p:cNvPr>
          <p:cNvSpPr txBox="1"/>
          <p:nvPr/>
        </p:nvSpPr>
        <p:spPr>
          <a:xfrm>
            <a:off x="9744723" y="213065"/>
            <a:ext cx="184731"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48273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352B084B-882B-8464-8840-D7CF52F37FE1}"/>
              </a:ext>
            </a:extLst>
          </p:cNvPr>
          <p:cNvSpPr>
            <a:spLocks noGrp="1" noChangeArrowheads="1"/>
          </p:cNvSpPr>
          <p:nvPr>
            <p:ph type="title"/>
          </p:nvPr>
        </p:nvSpPr>
        <p:spPr>
          <a:xfrm>
            <a:off x="914400" y="-36022"/>
            <a:ext cx="10515600" cy="1325563"/>
          </a:xfrm>
        </p:spPr>
        <p:txBody>
          <a:bodyPr>
            <a:normAutofit/>
          </a:bodyPr>
          <a:lstStyle/>
          <a:p>
            <a:r>
              <a:rPr lang="en-US" altLang="en-US" sz="3600" b="1" dirty="0">
                <a:solidFill>
                  <a:schemeClr val="bg1"/>
                </a:solidFill>
                <a:latin typeface="+mn-lt"/>
                <a:ea typeface="ＭＳ Ｐゴシック" panose="020B0600070205080204" pitchFamily="34" charset="-128"/>
              </a:rPr>
              <a:t>Wh</a:t>
            </a:r>
            <a:r>
              <a:rPr lang="en-US" altLang="en-US" sz="3600" b="1" dirty="0">
                <a:solidFill>
                  <a:schemeClr val="accent5">
                    <a:lumMod val="50000"/>
                  </a:schemeClr>
                </a:solidFill>
                <a:latin typeface="+mn-lt"/>
                <a:ea typeface="ＭＳ Ｐゴシック" panose="020B0600070205080204" pitchFamily="34" charset="-128"/>
              </a:rPr>
              <a:t>y So Many Crises?</a:t>
            </a:r>
          </a:p>
        </p:txBody>
      </p:sp>
      <p:sp>
        <p:nvSpPr>
          <p:cNvPr id="369667" name="Rectangle 3">
            <a:extLst>
              <a:ext uri="{FF2B5EF4-FFF2-40B4-BE49-F238E27FC236}">
                <a16:creationId xmlns:a16="http://schemas.microsoft.com/office/drawing/2014/main" id="{F046C297-568D-CB1A-A7A7-1AE3072AC66E}"/>
              </a:ext>
            </a:extLst>
          </p:cNvPr>
          <p:cNvSpPr>
            <a:spLocks noGrp="1" noChangeArrowheads="1"/>
          </p:cNvSpPr>
          <p:nvPr>
            <p:ph idx="1"/>
          </p:nvPr>
        </p:nvSpPr>
        <p:spPr>
          <a:xfrm>
            <a:off x="838200" y="1371600"/>
            <a:ext cx="10515600" cy="4805363"/>
          </a:xfrm>
        </p:spPr>
        <p:txBody>
          <a:bodyPr>
            <a:normAutofit/>
          </a:bodyPr>
          <a:lstStyle/>
          <a:p>
            <a:pPr>
              <a:lnSpc>
                <a:spcPct val="90000"/>
              </a:lnSpc>
            </a:pPr>
            <a:r>
              <a:rPr lang="en-US" altLang="en-US" sz="3600" b="1" dirty="0">
                <a:solidFill>
                  <a:schemeClr val="accent5">
                    <a:lumMod val="50000"/>
                  </a:schemeClr>
                </a:solidFill>
                <a:ea typeface="ＭＳ Ｐゴシック" panose="020B0600070205080204" pitchFamily="34" charset="-128"/>
              </a:rPr>
              <a:t>Regulation is difficult:</a:t>
            </a:r>
          </a:p>
          <a:p>
            <a:pPr lvl="1">
              <a:lnSpc>
                <a:spcPct val="90000"/>
              </a:lnSpc>
              <a:buFont typeface="Wingdings" panose="05000000000000000000" pitchFamily="2" charset="2"/>
              <a:buChar char="ü"/>
            </a:pPr>
            <a:r>
              <a:rPr lang="en-US" altLang="en-US" sz="3000" b="1" dirty="0">
                <a:ea typeface="ＭＳ Ｐゴシック" panose="020B0600070205080204" pitchFamily="34" charset="-128"/>
              </a:rPr>
              <a:t>CEO adage and information</a:t>
            </a:r>
          </a:p>
          <a:p>
            <a:pPr>
              <a:lnSpc>
                <a:spcPct val="90000"/>
              </a:lnSpc>
            </a:pPr>
            <a:r>
              <a:rPr lang="en-US" altLang="en-US" sz="3600" b="1" dirty="0">
                <a:solidFill>
                  <a:schemeClr val="accent5">
                    <a:lumMod val="50000"/>
                  </a:schemeClr>
                </a:solidFill>
                <a:ea typeface="ＭＳ Ｐゴシック" panose="020B0600070205080204" pitchFamily="34" charset="-128"/>
              </a:rPr>
              <a:t>Regulators might lack the tools, skills, incentives (SVB!)</a:t>
            </a:r>
          </a:p>
          <a:p>
            <a:pPr>
              <a:lnSpc>
                <a:spcPct val="90000"/>
              </a:lnSpc>
            </a:pPr>
            <a:r>
              <a:rPr lang="en-US" altLang="en-US" sz="3600" b="1" dirty="0">
                <a:solidFill>
                  <a:schemeClr val="accent5">
                    <a:lumMod val="50000"/>
                  </a:schemeClr>
                </a:solidFill>
                <a:ea typeface="ＭＳ Ｐゴシック" panose="020B0600070205080204" pitchFamily="34" charset="-128"/>
              </a:rPr>
              <a:t>Private interest view – regulators can be influenced by </a:t>
            </a:r>
            <a:r>
              <a:rPr lang="en-US" altLang="en-US" sz="3600" b="1" dirty="0" err="1">
                <a:solidFill>
                  <a:schemeClr val="accent5">
                    <a:lumMod val="50000"/>
                  </a:schemeClr>
                </a:solidFill>
                <a:ea typeface="ＭＳ Ｐゴシック" panose="020B0600070205080204" pitchFamily="34" charset="-128"/>
              </a:rPr>
              <a:t>regulatees</a:t>
            </a:r>
            <a:r>
              <a:rPr lang="en-US" altLang="en-US" sz="3600" b="1" dirty="0">
                <a:solidFill>
                  <a:schemeClr val="accent5">
                    <a:lumMod val="50000"/>
                  </a:schemeClr>
                </a:solidFill>
                <a:ea typeface="ＭＳ Ｐゴシック" panose="020B0600070205080204" pitchFamily="34" charset="-128"/>
              </a:rPr>
              <a:t> (SVB - FRBSF?)</a:t>
            </a:r>
          </a:p>
          <a:p>
            <a:pPr>
              <a:lnSpc>
                <a:spcPct val="90000"/>
              </a:lnSpc>
            </a:pPr>
            <a:r>
              <a:rPr lang="en-US" altLang="en-US" sz="3600" b="1" dirty="0">
                <a:solidFill>
                  <a:schemeClr val="accent5">
                    <a:lumMod val="50000"/>
                  </a:schemeClr>
                </a:solidFill>
                <a:ea typeface="ＭＳ Ｐゴシック" panose="020B0600070205080204" pitchFamily="34" charset="-128"/>
              </a:rPr>
              <a:t>Even when regulators are trying to improve social welfare, information problems affect them too</a:t>
            </a:r>
          </a:p>
          <a:p>
            <a:pPr>
              <a:lnSpc>
                <a:spcPct val="90000"/>
              </a:lnSpc>
              <a:buFontTx/>
              <a:buNone/>
            </a:pPr>
            <a:endParaRPr lang="en-US" altLang="en-US" sz="2800" dirty="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96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96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96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96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9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483D8045-8F8D-4093-50A7-524D91BE12DF}"/>
              </a:ext>
            </a:extLst>
          </p:cNvPr>
          <p:cNvSpPr>
            <a:spLocks noGrp="1" noChangeArrowheads="1"/>
          </p:cNvSpPr>
          <p:nvPr>
            <p:ph type="title"/>
          </p:nvPr>
        </p:nvSpPr>
        <p:spPr>
          <a:xfrm>
            <a:off x="762000" y="18255"/>
            <a:ext cx="10515600" cy="1325563"/>
          </a:xfrm>
        </p:spPr>
        <p:txBody>
          <a:bodyPr>
            <a:normAutofit/>
          </a:bodyPr>
          <a:lstStyle/>
          <a:p>
            <a:r>
              <a:rPr lang="en-US" altLang="en-US" sz="3600" b="1" dirty="0">
                <a:solidFill>
                  <a:schemeClr val="bg1"/>
                </a:solidFill>
                <a:latin typeface="+mn-lt"/>
                <a:ea typeface="ＭＳ Ｐゴシック" panose="020B0600070205080204" pitchFamily="34" charset="-128"/>
              </a:rPr>
              <a:t>Wh</a:t>
            </a:r>
            <a:r>
              <a:rPr lang="en-US" altLang="en-US" sz="3600" b="1" dirty="0">
                <a:solidFill>
                  <a:schemeClr val="accent5">
                    <a:lumMod val="50000"/>
                  </a:schemeClr>
                </a:solidFill>
                <a:latin typeface="+mn-lt"/>
                <a:ea typeface="ＭＳ Ｐゴシック" panose="020B0600070205080204" pitchFamily="34" charset="-128"/>
              </a:rPr>
              <a:t>y So Many Crises II?</a:t>
            </a:r>
          </a:p>
        </p:txBody>
      </p:sp>
      <p:sp>
        <p:nvSpPr>
          <p:cNvPr id="31746" name="Content Placeholder 2">
            <a:extLst>
              <a:ext uri="{FF2B5EF4-FFF2-40B4-BE49-F238E27FC236}">
                <a16:creationId xmlns:a16="http://schemas.microsoft.com/office/drawing/2014/main" id="{7F2A6233-AEC2-4C7B-348C-55EC6348AA1C}"/>
              </a:ext>
            </a:extLst>
          </p:cNvPr>
          <p:cNvSpPr>
            <a:spLocks noGrp="1" noChangeArrowheads="1"/>
          </p:cNvSpPr>
          <p:nvPr>
            <p:ph idx="1"/>
          </p:nvPr>
        </p:nvSpPr>
        <p:spPr>
          <a:xfrm>
            <a:off x="838200" y="1524000"/>
            <a:ext cx="10515600" cy="4652963"/>
          </a:xfrm>
        </p:spPr>
        <p:txBody>
          <a:bodyPr/>
          <a:lstStyle/>
          <a:p>
            <a:pPr>
              <a:lnSpc>
                <a:spcPct val="90000"/>
              </a:lnSpc>
            </a:pPr>
            <a:r>
              <a:rPr lang="en-US" altLang="en-US" sz="3600" b="1" dirty="0">
                <a:solidFill>
                  <a:schemeClr val="accent5">
                    <a:lumMod val="50000"/>
                  </a:schemeClr>
                </a:solidFill>
                <a:ea typeface="ＭＳ Ｐゴシック" panose="020B0600070205080204" pitchFamily="34" charset="-128"/>
              </a:rPr>
              <a:t>International coordination of financial regulation (e.g. the Basel Committee) might have made it worse!</a:t>
            </a:r>
          </a:p>
          <a:p>
            <a:pPr lvl="1">
              <a:buFont typeface="Wingdings" panose="05000000000000000000" pitchFamily="2" charset="2"/>
              <a:buChar char="ü"/>
            </a:pPr>
            <a:r>
              <a:rPr lang="en-US" altLang="en-US" sz="3200" b="1" dirty="0">
                <a:ea typeface="ＭＳ Ｐゴシック" panose="020B0600070205080204" pitchFamily="34" charset="-128"/>
              </a:rPr>
              <a:t>With each new version of the Basel Approach, regulation is ever more complex</a:t>
            </a:r>
          </a:p>
          <a:p>
            <a:pPr lvl="1">
              <a:lnSpc>
                <a:spcPct val="90000"/>
              </a:lnSpc>
              <a:buFont typeface="Wingdings" panose="05000000000000000000" pitchFamily="2" charset="2"/>
              <a:buChar char="ü"/>
            </a:pPr>
            <a:r>
              <a:rPr lang="en-US" altLang="en-US" sz="3200" b="1" dirty="0">
                <a:ea typeface="ＭＳ Ｐゴシック" panose="020B0600070205080204" pitchFamily="34" charset="-128"/>
              </a:rPr>
              <a:t>Complexity leaves more room for interpretation and evasion, harder to monitor.</a:t>
            </a:r>
          </a:p>
          <a:p>
            <a:endParaRPr lang="en-US" altLang="en-US" dirty="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3CC98181-2EB2-8A47-ED16-F015D94EF743}"/>
              </a:ext>
            </a:extLst>
          </p:cNvPr>
          <p:cNvSpPr>
            <a:spLocks noGrp="1" noChangeArrowheads="1"/>
          </p:cNvSpPr>
          <p:nvPr>
            <p:ph type="title"/>
          </p:nvPr>
        </p:nvSpPr>
        <p:spPr>
          <a:xfrm>
            <a:off x="914400" y="0"/>
            <a:ext cx="10515600" cy="1325563"/>
          </a:xfrm>
        </p:spPr>
        <p:txBody>
          <a:bodyPr>
            <a:normAutofit/>
          </a:bodyPr>
          <a:lstStyle/>
          <a:p>
            <a:r>
              <a:rPr lang="en-US" altLang="en-US" sz="3600" b="1" dirty="0">
                <a:solidFill>
                  <a:schemeClr val="bg1"/>
                </a:solidFill>
                <a:latin typeface="+mn-lt"/>
                <a:ea typeface="ＭＳ Ｐゴシック" panose="020B0600070205080204" pitchFamily="34" charset="-128"/>
              </a:rPr>
              <a:t>Wh</a:t>
            </a:r>
            <a:r>
              <a:rPr lang="en-US" altLang="en-US" sz="3600" b="1" dirty="0">
                <a:solidFill>
                  <a:schemeClr val="accent5">
                    <a:lumMod val="50000"/>
                  </a:schemeClr>
                </a:solidFill>
                <a:latin typeface="+mn-lt"/>
                <a:ea typeface="ＭＳ Ｐゴシック" panose="020B0600070205080204" pitchFamily="34" charset="-128"/>
              </a:rPr>
              <a:t>y So Many Crises, III</a:t>
            </a:r>
          </a:p>
        </p:txBody>
      </p:sp>
      <p:sp>
        <p:nvSpPr>
          <p:cNvPr id="3" name="Content Placeholder 2">
            <a:extLst>
              <a:ext uri="{FF2B5EF4-FFF2-40B4-BE49-F238E27FC236}">
                <a16:creationId xmlns:a16="http://schemas.microsoft.com/office/drawing/2014/main" id="{72CD094F-1944-5379-9F21-F410A19A2CA3}"/>
              </a:ext>
            </a:extLst>
          </p:cNvPr>
          <p:cNvSpPr>
            <a:spLocks noGrp="1"/>
          </p:cNvSpPr>
          <p:nvPr>
            <p:ph idx="1"/>
          </p:nvPr>
        </p:nvSpPr>
        <p:spPr>
          <a:xfrm>
            <a:off x="838200" y="1325563"/>
            <a:ext cx="10515600" cy="4851400"/>
          </a:xfrm>
        </p:spPr>
        <p:txBody>
          <a:bodyPr>
            <a:normAutofit fontScale="92500" lnSpcReduction="20000"/>
          </a:bodyPr>
          <a:lstStyle/>
          <a:p>
            <a:pPr>
              <a:lnSpc>
                <a:spcPct val="90000"/>
              </a:lnSpc>
              <a:defRPr/>
            </a:pPr>
            <a:r>
              <a:rPr lang="en-US" sz="3600" b="1" dirty="0">
                <a:solidFill>
                  <a:schemeClr val="accent5">
                    <a:lumMod val="50000"/>
                  </a:schemeClr>
                </a:solidFill>
                <a:ea typeface="ＭＳ Ｐゴシック" charset="0"/>
              </a:rPr>
              <a:t>Compensation can create spectacular rewards for risk taking</a:t>
            </a:r>
          </a:p>
          <a:p>
            <a:pPr lvl="1">
              <a:lnSpc>
                <a:spcPct val="90000"/>
              </a:lnSpc>
              <a:buFont typeface="Wingdings" panose="05000000000000000000" pitchFamily="2" charset="2"/>
              <a:buChar char="ü"/>
              <a:defRPr/>
            </a:pPr>
            <a:r>
              <a:rPr lang="en-US" sz="3500" b="1" dirty="0">
                <a:ea typeface="ＭＳ Ｐゴシック" charset="0"/>
              </a:rPr>
              <a:t>Result: more risks </a:t>
            </a:r>
          </a:p>
          <a:p>
            <a:pPr>
              <a:lnSpc>
                <a:spcPct val="90000"/>
              </a:lnSpc>
              <a:defRPr/>
            </a:pPr>
            <a:r>
              <a:rPr lang="en-US" sz="3600" b="1" dirty="0">
                <a:solidFill>
                  <a:schemeClr val="accent5">
                    <a:lumMod val="50000"/>
                  </a:schemeClr>
                </a:solidFill>
                <a:ea typeface="ＭＳ Ｐゴシック" charset="0"/>
              </a:rPr>
              <a:t>Broader point: finance changes all the time</a:t>
            </a:r>
          </a:p>
          <a:p>
            <a:pPr lvl="1">
              <a:lnSpc>
                <a:spcPct val="90000"/>
              </a:lnSpc>
              <a:buFont typeface="Wingdings" panose="05000000000000000000" pitchFamily="2" charset="2"/>
              <a:buChar char="ü"/>
              <a:defRPr/>
            </a:pPr>
            <a:r>
              <a:rPr lang="en-US" sz="3500" b="1" dirty="0">
                <a:ea typeface="ＭＳ Ｐゴシック" charset="0"/>
              </a:rPr>
              <a:t>Technology  and regulations change</a:t>
            </a:r>
          </a:p>
          <a:p>
            <a:pPr marL="457200" lvl="1" indent="0">
              <a:lnSpc>
                <a:spcPct val="90000"/>
              </a:lnSpc>
              <a:buNone/>
              <a:defRPr/>
            </a:pPr>
            <a:r>
              <a:rPr lang="en-US" sz="3500" b="1" dirty="0"/>
              <a:t>"If you entrench yourself behind strong fortifications, you compel the enemy to seek a solution elsewhere.” 										von Clausewitz</a:t>
            </a:r>
            <a:endParaRPr lang="en-US" sz="3500" b="1" dirty="0">
              <a:ea typeface="ＭＳ Ｐゴシック" charset="0"/>
            </a:endParaRPr>
          </a:p>
          <a:p>
            <a:pPr>
              <a:lnSpc>
                <a:spcPct val="90000"/>
              </a:lnSpc>
              <a:defRPr/>
            </a:pPr>
            <a:r>
              <a:rPr lang="en-US" sz="3600" b="1" dirty="0">
                <a:solidFill>
                  <a:schemeClr val="accent5">
                    <a:lumMod val="50000"/>
                  </a:schemeClr>
                </a:solidFill>
              </a:rPr>
              <a:t>So, regulation is a dynamic game</a:t>
            </a:r>
          </a:p>
          <a:p>
            <a:pPr lvl="1">
              <a:lnSpc>
                <a:spcPct val="90000"/>
              </a:lnSpc>
              <a:buFont typeface="Wingdings" panose="05000000000000000000" pitchFamily="2" charset="2"/>
              <a:buChar char="ü"/>
              <a:defRPr/>
            </a:pPr>
            <a:r>
              <a:rPr lang="en-US" sz="3500" b="1" dirty="0"/>
              <a:t>Therefore regulation has to adapt!</a:t>
            </a:r>
          </a:p>
          <a:p>
            <a:pPr marL="457200" lvl="1" indent="0">
              <a:lnSpc>
                <a:spcPct val="90000"/>
              </a:lnSpc>
              <a:buNone/>
              <a:defRPr/>
            </a:pPr>
            <a:r>
              <a:rPr lang="en-US" sz="3500" b="1" dirty="0"/>
              <a:t>	</a:t>
            </a:r>
            <a:r>
              <a:rPr lang="en-US" sz="3500" dirty="0"/>
              <a:t>	</a:t>
            </a:r>
          </a:p>
          <a:p>
            <a:pPr lvl="1">
              <a:lnSpc>
                <a:spcPct val="90000"/>
              </a:lnSpc>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F44F4AC6-7780-CD4B-AABB-9C494E50E9A8}"/>
              </a:ext>
            </a:extLst>
          </p:cNvPr>
          <p:cNvSpPr>
            <a:spLocks noGrp="1" noChangeArrowheads="1"/>
          </p:cNvSpPr>
          <p:nvPr>
            <p:ph type="title"/>
          </p:nvPr>
        </p:nvSpPr>
        <p:spPr>
          <a:xfrm>
            <a:off x="762000" y="18255"/>
            <a:ext cx="10515600" cy="1325563"/>
          </a:xfrm>
        </p:spPr>
        <p:txBody>
          <a:bodyPr/>
          <a:lstStyle/>
          <a:p>
            <a:r>
              <a:rPr lang="en-US" altLang="en-US" b="1" dirty="0">
                <a:solidFill>
                  <a:schemeClr val="bg1"/>
                </a:solidFill>
                <a:latin typeface="+mn-lt"/>
                <a:ea typeface="ＭＳ Ｐゴシック" panose="020B0600070205080204" pitchFamily="34" charset="-128"/>
              </a:rPr>
              <a:t>Wh</a:t>
            </a:r>
            <a:r>
              <a:rPr lang="en-US" altLang="en-US" b="1" dirty="0">
                <a:solidFill>
                  <a:schemeClr val="accent5">
                    <a:lumMod val="50000"/>
                  </a:schemeClr>
                </a:solidFill>
                <a:latin typeface="+mn-lt"/>
                <a:ea typeface="ＭＳ Ｐゴシック" panose="020B0600070205080204" pitchFamily="34" charset="-128"/>
              </a:rPr>
              <a:t>y finance is fragile</a:t>
            </a:r>
          </a:p>
        </p:txBody>
      </p:sp>
      <p:sp>
        <p:nvSpPr>
          <p:cNvPr id="324611" name="Rectangle 3">
            <a:extLst>
              <a:ext uri="{FF2B5EF4-FFF2-40B4-BE49-F238E27FC236}">
                <a16:creationId xmlns:a16="http://schemas.microsoft.com/office/drawing/2014/main" id="{A3F48551-678E-4BAC-CE0E-294B0B083B5C}"/>
              </a:ext>
            </a:extLst>
          </p:cNvPr>
          <p:cNvSpPr>
            <a:spLocks noGrp="1" noChangeArrowheads="1"/>
          </p:cNvSpPr>
          <p:nvPr>
            <p:ph idx="1"/>
          </p:nvPr>
        </p:nvSpPr>
        <p:spPr>
          <a:xfrm>
            <a:off x="838200" y="1219200"/>
            <a:ext cx="10515600" cy="4957763"/>
          </a:xfrm>
        </p:spPr>
        <p:txBody>
          <a:bodyPr>
            <a:normAutofit fontScale="92500" lnSpcReduction="10000"/>
          </a:bodyPr>
          <a:lstStyle/>
          <a:p>
            <a:pPr marL="0" indent="0">
              <a:lnSpc>
                <a:spcPct val="90000"/>
              </a:lnSpc>
              <a:buNone/>
              <a:defRPr/>
            </a:pPr>
            <a:endParaRPr lang="en-US" altLang="en-US" sz="2800" dirty="0">
              <a:ea typeface="ＭＳ Ｐゴシック" panose="020B0600070205080204" pitchFamily="34" charset="-128"/>
            </a:endParaRPr>
          </a:p>
          <a:p>
            <a:pPr>
              <a:lnSpc>
                <a:spcPct val="90000"/>
              </a:lnSpc>
              <a:defRPr/>
            </a:pPr>
            <a:r>
              <a:rPr lang="en-US" altLang="en-US" sz="3600" b="1" dirty="0">
                <a:solidFill>
                  <a:schemeClr val="accent5">
                    <a:lumMod val="50000"/>
                  </a:schemeClr>
                </a:solidFill>
                <a:ea typeface="ＭＳ Ｐゴシック" panose="020B0600070205080204" pitchFamily="34" charset="-128"/>
              </a:rPr>
              <a:t>Asymmetric and heterogeneous information</a:t>
            </a:r>
          </a:p>
          <a:p>
            <a:pPr>
              <a:lnSpc>
                <a:spcPct val="90000"/>
              </a:lnSpc>
              <a:defRPr/>
            </a:pPr>
            <a:r>
              <a:rPr lang="en-US" altLang="en-US" sz="3600" b="1" dirty="0">
                <a:solidFill>
                  <a:schemeClr val="accent5">
                    <a:lumMod val="50000"/>
                  </a:schemeClr>
                </a:solidFill>
                <a:ea typeface="ＭＳ Ｐゴシック" panose="020B0600070205080204" pitchFamily="34" charset="-128"/>
              </a:rPr>
              <a:t>Individuals not fully rational in assessing risk</a:t>
            </a:r>
          </a:p>
          <a:p>
            <a:pPr lvl="1">
              <a:lnSpc>
                <a:spcPct val="90000"/>
              </a:lnSpc>
              <a:buFont typeface="Wingdings" panose="05000000000000000000" pitchFamily="2" charset="2"/>
              <a:buChar char="ü"/>
              <a:defRPr/>
            </a:pPr>
            <a:r>
              <a:rPr lang="en-US" altLang="en-US" sz="3500" dirty="0">
                <a:ea typeface="ＭＳ Ｐゴシック" panose="020B0600070205080204" pitchFamily="34" charset="-128"/>
              </a:rPr>
              <a:t>Framing affects decision –</a:t>
            </a:r>
            <a:r>
              <a:rPr lang="en-US" sz="3500" dirty="0"/>
              <a:t>Kahneman and Tversky </a:t>
            </a:r>
            <a:r>
              <a:rPr lang="en-US" altLang="en-US" sz="3500" dirty="0">
                <a:ea typeface="ＭＳ Ｐゴシック" panose="020B0600070205080204" pitchFamily="34" charset="-128"/>
              </a:rPr>
              <a:t> </a:t>
            </a:r>
          </a:p>
          <a:p>
            <a:pPr marL="457200" lvl="1" indent="0">
              <a:lnSpc>
                <a:spcPct val="90000"/>
              </a:lnSpc>
              <a:buNone/>
              <a:defRPr/>
            </a:pPr>
            <a:r>
              <a:rPr lang="en-US" sz="3500" dirty="0"/>
              <a:t>     A: you win $1000 with certainty </a:t>
            </a:r>
          </a:p>
          <a:p>
            <a:pPr marL="0" indent="0">
              <a:buNone/>
              <a:defRPr/>
            </a:pPr>
            <a:r>
              <a:rPr lang="en-US" sz="3500" dirty="0"/>
              <a:t>    	B:  50% chance of $2500, or 0</a:t>
            </a:r>
          </a:p>
          <a:p>
            <a:pPr marL="0" indent="0">
              <a:buNone/>
              <a:defRPr/>
            </a:pPr>
            <a:r>
              <a:rPr lang="en-US" sz="3500" dirty="0"/>
              <a:t>    	C-- lose 1000 with certainty or</a:t>
            </a:r>
          </a:p>
          <a:p>
            <a:pPr marL="0" indent="0">
              <a:buNone/>
              <a:defRPr/>
            </a:pPr>
            <a:r>
              <a:rPr lang="en-US" sz="3500" dirty="0"/>
              <a:t>    	D-- lose 2500 with 50% probability</a:t>
            </a:r>
          </a:p>
          <a:p>
            <a:pPr marL="0" indent="0">
              <a:buNone/>
              <a:defRPr/>
            </a:pPr>
            <a:r>
              <a:rPr lang="en-US" sz="3600" dirty="0"/>
              <a:t>A, D are the most popular choices – risk averse and risk loving alternatives</a:t>
            </a:r>
          </a:p>
          <a:p>
            <a:pPr marL="457200" lvl="1" indent="0">
              <a:lnSpc>
                <a:spcPct val="90000"/>
              </a:lnSpc>
              <a:buNone/>
              <a:defRPr/>
            </a:pPr>
            <a:endParaRPr lang="en-US" altLang="en-US" sz="2400" dirty="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46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24611">
                                            <p:txEl>
                                              <p:pRg st="1" end="1"/>
                                            </p:txEl>
                                          </p:spTgt>
                                        </p:tgtEl>
                                        <p:attrNameLst>
                                          <p:attrName>ppt_c</p:attrName>
                                        </p:attrNameLst>
                                      </p:cBhvr>
                                      <p:to>
                                        <a:srgbClr val="B2B2B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46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24611">
                                            <p:txEl>
                                              <p:pRg st="2" end="2"/>
                                            </p:txEl>
                                          </p:spTgt>
                                        </p:tgtEl>
                                        <p:attrNameLst>
                                          <p:attrName>ppt_c</p:attrName>
                                        </p:attrNameLst>
                                      </p:cBhvr>
                                      <p:to>
                                        <a:srgbClr val="B2B2B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46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24611">
                                            <p:txEl>
                                              <p:pRg st="3" end="3"/>
                                            </p:txEl>
                                          </p:spTgt>
                                        </p:tgtEl>
                                        <p:attrNameLst>
                                          <p:attrName>ppt_c</p:attrName>
                                        </p:attrNameLst>
                                      </p:cBhvr>
                                      <p:to>
                                        <a:srgbClr val="B2B2B2"/>
                                      </p:to>
                                    </p:animClr>
                                  </p:subTnLst>
                                </p:cTn>
                              </p:par>
                              <p:par>
                                <p:cTn id="15" presetID="1" presetClass="entr" presetSubtype="0" fill="hold" grpId="0" nodeType="withEffect">
                                  <p:stCondLst>
                                    <p:cond delay="0"/>
                                  </p:stCondLst>
                                  <p:childTnLst>
                                    <p:set>
                                      <p:cBhvr>
                                        <p:cTn id="16" dur="1" fill="hold">
                                          <p:stCondLst>
                                            <p:cond delay="499"/>
                                          </p:stCondLst>
                                        </p:cTn>
                                        <p:tgtEl>
                                          <p:spTgt spid="32461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24611">
                                            <p:txEl>
                                              <p:pRg st="4" end="4"/>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2461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24611">
                                            <p:txEl>
                                              <p:pRg st="5" end="5"/>
                                            </p:txEl>
                                          </p:spTgt>
                                        </p:tgtEl>
                                        <p:attrNameLst>
                                          <p:attrName>ppt_c</p:attrName>
                                        </p:attrNameLst>
                                      </p:cBhvr>
                                      <p:to>
                                        <a:srgbClr val="B2B2B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2461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24611">
                                            <p:txEl>
                                              <p:pRg st="6" end="6"/>
                                            </p:txEl>
                                          </p:spTgt>
                                        </p:tgtEl>
                                        <p:attrNameLst>
                                          <p:attrName>ppt_c</p:attrName>
                                        </p:attrNameLst>
                                      </p:cBhvr>
                                      <p:to>
                                        <a:srgbClr val="B2B2B2"/>
                                      </p:to>
                                    </p:animClr>
                                  </p:subTnLst>
                                </p:cTn>
                              </p:par>
                              <p:par>
                                <p:cTn id="25" presetID="1" presetClass="entr" presetSubtype="0" fill="hold" grpId="0" nodeType="withEffect">
                                  <p:stCondLst>
                                    <p:cond delay="0"/>
                                  </p:stCondLst>
                                  <p:childTnLst>
                                    <p:set>
                                      <p:cBhvr>
                                        <p:cTn id="26" dur="1" fill="hold">
                                          <p:stCondLst>
                                            <p:cond delay="499"/>
                                          </p:stCondLst>
                                        </p:cTn>
                                        <p:tgtEl>
                                          <p:spTgt spid="324611">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24611">
                                            <p:txEl>
                                              <p:pRg st="7" end="7"/>
                                            </p:txEl>
                                          </p:spTgt>
                                        </p:tgtEl>
                                        <p:attrNameLst>
                                          <p:attrName>ppt_c</p:attrName>
                                        </p:attrNameLst>
                                      </p:cBhvr>
                                      <p:to>
                                        <a:srgbClr val="B2B2B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24611">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24611">
                                            <p:txEl>
                                              <p:pRg st="8" end="8"/>
                                            </p:txEl>
                                          </p:spTgt>
                                        </p:tgtEl>
                                        <p:attrNameLst>
                                          <p:attrName>ppt_c</p:attrName>
                                        </p:attrNameLst>
                                      </p:cBhvr>
                                      <p:to>
                                        <a:srgbClr val="B2B2B2"/>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246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uiExpand="1"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3D09E344-15FB-45E3-E012-91624BD7452B}"/>
              </a:ext>
            </a:extLst>
          </p:cNvPr>
          <p:cNvSpPr>
            <a:spLocks noGrp="1" noChangeArrowheads="1"/>
          </p:cNvSpPr>
          <p:nvPr>
            <p:ph type="title"/>
          </p:nvPr>
        </p:nvSpPr>
        <p:spPr>
          <a:xfrm>
            <a:off x="762000" y="0"/>
            <a:ext cx="10515600" cy="1325563"/>
          </a:xfrm>
        </p:spPr>
        <p:txBody>
          <a:bodyPr>
            <a:normAutofit/>
          </a:bodyPr>
          <a:lstStyle/>
          <a:p>
            <a:r>
              <a:rPr lang="en-US" altLang="en-US" sz="3600" b="1" dirty="0">
                <a:solidFill>
                  <a:schemeClr val="bg1"/>
                </a:solidFill>
                <a:latin typeface="+mn-lt"/>
                <a:ea typeface="ＭＳ Ｐゴシック" panose="020B0600070205080204" pitchFamily="34" charset="-128"/>
              </a:rPr>
              <a:t>Pub</a:t>
            </a:r>
            <a:r>
              <a:rPr lang="en-US" altLang="en-US" sz="3600" b="1" dirty="0">
                <a:solidFill>
                  <a:schemeClr val="accent5">
                    <a:lumMod val="50000"/>
                  </a:schemeClr>
                </a:solidFill>
                <a:latin typeface="+mn-lt"/>
                <a:ea typeface="ＭＳ Ｐゴシック" panose="020B0600070205080204" pitchFamily="34" charset="-128"/>
              </a:rPr>
              <a:t>lic Health Example</a:t>
            </a:r>
          </a:p>
        </p:txBody>
      </p:sp>
      <p:sp>
        <p:nvSpPr>
          <p:cNvPr id="3" name="Content Placeholder 2">
            <a:extLst>
              <a:ext uri="{FF2B5EF4-FFF2-40B4-BE49-F238E27FC236}">
                <a16:creationId xmlns:a16="http://schemas.microsoft.com/office/drawing/2014/main" id="{E8F19265-8FA8-8ED4-AEA8-6EB0A446641D}"/>
              </a:ext>
            </a:extLst>
          </p:cNvPr>
          <p:cNvSpPr>
            <a:spLocks noGrp="1"/>
          </p:cNvSpPr>
          <p:nvPr>
            <p:ph idx="1"/>
          </p:nvPr>
        </p:nvSpPr>
        <p:spPr>
          <a:xfrm>
            <a:off x="838200" y="1325563"/>
            <a:ext cx="10515600" cy="4851400"/>
          </a:xfrm>
        </p:spPr>
        <p:txBody>
          <a:bodyPr>
            <a:normAutofit fontScale="85000" lnSpcReduction="10000"/>
          </a:bodyPr>
          <a:lstStyle/>
          <a:p>
            <a:pPr>
              <a:defRPr/>
            </a:pPr>
            <a:r>
              <a:rPr lang="en-US" sz="3600" b="1" dirty="0">
                <a:solidFill>
                  <a:schemeClr val="accent5">
                    <a:lumMod val="50000"/>
                  </a:schemeClr>
                </a:solidFill>
              </a:rPr>
              <a:t>Imagine the outbreak of an unusual disease, expected to kill 600 people. Pick a public health programs to combat it:</a:t>
            </a:r>
          </a:p>
          <a:p>
            <a:pPr marL="0" indent="0">
              <a:buNone/>
              <a:defRPr/>
            </a:pPr>
            <a:endParaRPr lang="en-US" b="1" dirty="0">
              <a:solidFill>
                <a:schemeClr val="accent5">
                  <a:lumMod val="50000"/>
                </a:schemeClr>
              </a:solidFill>
            </a:endParaRPr>
          </a:p>
          <a:p>
            <a:pPr marL="0" indent="0">
              <a:buNone/>
              <a:defRPr/>
            </a:pPr>
            <a:r>
              <a:rPr lang="en-US" dirty="0"/>
              <a:t>	</a:t>
            </a:r>
            <a:r>
              <a:rPr lang="en-US" sz="3500" dirty="0"/>
              <a:t>Program A: 	Save 200 lives,  	p = 1</a:t>
            </a:r>
          </a:p>
          <a:p>
            <a:pPr marL="0" indent="0">
              <a:buNone/>
              <a:defRPr/>
            </a:pPr>
            <a:r>
              <a:rPr lang="en-US" sz="3500" dirty="0"/>
              <a:t>	Program B: 	Save 600 lives,	p = .33 </a:t>
            </a:r>
          </a:p>
          <a:p>
            <a:pPr marL="0" indent="0">
              <a:buNone/>
              <a:defRPr/>
            </a:pPr>
            <a:r>
              <a:rPr lang="en-US" sz="3500" dirty="0"/>
              <a:t>		         	Save 0 lives,      	p = .67</a:t>
            </a:r>
          </a:p>
          <a:p>
            <a:pPr marL="0" indent="0">
              <a:buNone/>
              <a:defRPr/>
            </a:pPr>
            <a:r>
              <a:rPr lang="en-US" sz="3500" dirty="0"/>
              <a:t>	Program C: 	400 people die,  	p = 1</a:t>
            </a:r>
          </a:p>
          <a:p>
            <a:pPr marL="0" indent="0">
              <a:buNone/>
              <a:defRPr/>
            </a:pPr>
            <a:r>
              <a:rPr lang="en-US" sz="3500" dirty="0"/>
              <a:t>	Program D: 	0 die                  	p = .33</a:t>
            </a:r>
          </a:p>
          <a:p>
            <a:pPr marL="0" indent="0">
              <a:buNone/>
              <a:defRPr/>
            </a:pPr>
            <a:r>
              <a:rPr lang="en-US" sz="3500" dirty="0"/>
              <a:t>	                    	600 die	           p = .67</a:t>
            </a:r>
          </a:p>
          <a:p>
            <a:pPr marL="0" indent="0">
              <a:buNone/>
              <a:defRPr/>
            </a:pPr>
            <a:r>
              <a:rPr lang="en-US" sz="3500" dirty="0"/>
              <a:t>(Note: A=C, B = D)</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BE28FADB-286F-AD16-2095-3F86C871D579}"/>
              </a:ext>
            </a:extLst>
          </p:cNvPr>
          <p:cNvSpPr>
            <a:spLocks noGrp="1" noChangeArrowheads="1"/>
          </p:cNvSpPr>
          <p:nvPr>
            <p:ph type="title"/>
          </p:nvPr>
        </p:nvSpPr>
        <p:spPr>
          <a:xfrm>
            <a:off x="838200" y="0"/>
            <a:ext cx="10515600" cy="1325563"/>
          </a:xfrm>
        </p:spPr>
        <p:txBody>
          <a:bodyPr>
            <a:normAutofit/>
          </a:bodyPr>
          <a:lstStyle/>
          <a:p>
            <a:r>
              <a:rPr lang="en-US" altLang="en-US" sz="3600" b="1" dirty="0">
                <a:solidFill>
                  <a:schemeClr val="bg1"/>
                </a:solidFill>
                <a:latin typeface="+mn-lt"/>
                <a:ea typeface="ＭＳ Ｐゴシック" panose="020B0600070205080204" pitchFamily="34" charset="-128"/>
              </a:rPr>
              <a:t>Wh</a:t>
            </a:r>
            <a:r>
              <a:rPr lang="en-US" altLang="en-US" sz="3600" b="1" dirty="0">
                <a:solidFill>
                  <a:schemeClr val="accent5">
                    <a:lumMod val="50000"/>
                  </a:schemeClr>
                </a:solidFill>
                <a:latin typeface="+mn-lt"/>
                <a:ea typeface="ＭＳ Ｐゴシック" panose="020B0600070205080204" pitchFamily="34" charset="-128"/>
              </a:rPr>
              <a:t>y Finance is Fragile II</a:t>
            </a:r>
          </a:p>
        </p:txBody>
      </p:sp>
      <p:sp>
        <p:nvSpPr>
          <p:cNvPr id="58370" name="Content Placeholder 2">
            <a:extLst>
              <a:ext uri="{FF2B5EF4-FFF2-40B4-BE49-F238E27FC236}">
                <a16:creationId xmlns:a16="http://schemas.microsoft.com/office/drawing/2014/main" id="{66933423-8C71-9B8E-4307-BFEFF0A1775A}"/>
              </a:ext>
            </a:extLst>
          </p:cNvPr>
          <p:cNvSpPr>
            <a:spLocks noGrp="1" noChangeArrowheads="1"/>
          </p:cNvSpPr>
          <p:nvPr>
            <p:ph idx="1"/>
          </p:nvPr>
        </p:nvSpPr>
        <p:spPr>
          <a:xfrm>
            <a:off x="838200" y="1325563"/>
            <a:ext cx="10515600" cy="4851400"/>
          </a:xfrm>
        </p:spPr>
        <p:txBody>
          <a:bodyPr/>
          <a:lstStyle/>
          <a:p>
            <a:pPr>
              <a:lnSpc>
                <a:spcPct val="90000"/>
              </a:lnSpc>
            </a:pPr>
            <a:r>
              <a:rPr lang="en-US" altLang="en-US" sz="3600" b="1" dirty="0">
                <a:solidFill>
                  <a:schemeClr val="accent5">
                    <a:lumMod val="50000"/>
                  </a:schemeClr>
                </a:solidFill>
                <a:ea typeface="ＭＳ Ｐゴシック" panose="020B0600070205080204" pitchFamily="34" charset="-128"/>
              </a:rPr>
              <a:t>Excessively weight recent experience (myopia)</a:t>
            </a:r>
          </a:p>
          <a:p>
            <a:pPr>
              <a:lnSpc>
                <a:spcPct val="90000"/>
              </a:lnSpc>
            </a:pPr>
            <a:r>
              <a:rPr lang="en-US" altLang="en-US" sz="3600" b="1" dirty="0">
                <a:solidFill>
                  <a:schemeClr val="accent5">
                    <a:lumMod val="50000"/>
                  </a:schemeClr>
                </a:solidFill>
                <a:ea typeface="ＭＳ Ｐゴシック" panose="020B0600070205080204" pitchFamily="34" charset="-128"/>
              </a:rPr>
              <a:t>Individuals trade on noise (‘animal spirits’)  rather than on fundamentals</a:t>
            </a:r>
          </a:p>
          <a:p>
            <a:pPr>
              <a:lnSpc>
                <a:spcPct val="90000"/>
              </a:lnSpc>
              <a:buFont typeface="Times" pitchFamily="2" charset="0"/>
              <a:buChar char="•"/>
            </a:pPr>
            <a:r>
              <a:rPr lang="en-US" altLang="en-US" sz="3600" b="1" dirty="0">
                <a:solidFill>
                  <a:schemeClr val="accent5">
                    <a:lumMod val="50000"/>
                  </a:schemeClr>
                </a:solidFill>
                <a:ea typeface="ＭＳ Ｐゴシック" panose="020B0600070205080204" pitchFamily="34" charset="-128"/>
              </a:rPr>
              <a:t>Exhibit positive feedback (buy when prices are high, sell when prices are low)</a:t>
            </a:r>
          </a:p>
          <a:p>
            <a:pPr>
              <a:lnSpc>
                <a:spcPct val="90000"/>
              </a:lnSpc>
              <a:buFont typeface="Times" pitchFamily="2" charset="0"/>
              <a:buChar char="•"/>
            </a:pPr>
            <a:r>
              <a:rPr lang="en-US" altLang="en-US" sz="3600" b="1" dirty="0">
                <a:solidFill>
                  <a:schemeClr val="accent5">
                    <a:lumMod val="50000"/>
                  </a:schemeClr>
                </a:solidFill>
                <a:ea typeface="ＭＳ Ｐゴシック" panose="020B0600070205080204" pitchFamily="34" charset="-128"/>
              </a:rPr>
              <a:t>Finance depends on information and trust: both subject to change. Shocks happen!</a:t>
            </a:r>
          </a:p>
          <a:p>
            <a:endParaRPr lang="en-US" altLang="en-US" dirty="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blinds(horizontal)">
                                      <p:cBhvr>
                                        <p:cTn id="7" dur="500"/>
                                        <p:tgtEl>
                                          <p:spTgt spid="583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370">
                                            <p:txEl>
                                              <p:pRg st="1" end="1"/>
                                            </p:txEl>
                                          </p:spTgt>
                                        </p:tgtEl>
                                        <p:attrNameLst>
                                          <p:attrName>style.visibility</p:attrName>
                                        </p:attrNameLst>
                                      </p:cBhvr>
                                      <p:to>
                                        <p:strVal val="visible"/>
                                      </p:to>
                                    </p:set>
                                    <p:animEffect transition="in" filter="blinds(horizontal)">
                                      <p:cBhvr>
                                        <p:cTn id="12" dur="500"/>
                                        <p:tgtEl>
                                          <p:spTgt spid="5837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8370">
                                            <p:txEl>
                                              <p:pRg st="2" end="2"/>
                                            </p:txEl>
                                          </p:spTgt>
                                        </p:tgtEl>
                                        <p:attrNameLst>
                                          <p:attrName>style.visibility</p:attrName>
                                        </p:attrNameLst>
                                      </p:cBhvr>
                                      <p:to>
                                        <p:strVal val="visible"/>
                                      </p:to>
                                    </p:set>
                                    <p:animEffect transition="in" filter="blinds(horizontal)">
                                      <p:cBhvr>
                                        <p:cTn id="17" dur="500"/>
                                        <p:tgtEl>
                                          <p:spTgt spid="5837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8370">
                                            <p:txEl>
                                              <p:pRg st="3" end="3"/>
                                            </p:txEl>
                                          </p:spTgt>
                                        </p:tgtEl>
                                        <p:attrNameLst>
                                          <p:attrName>style.visibility</p:attrName>
                                        </p:attrNameLst>
                                      </p:cBhvr>
                                      <p:to>
                                        <p:strVal val="visible"/>
                                      </p:to>
                                    </p:set>
                                    <p:animEffect transition="in" filter="blinds(horizontal)">
                                      <p:cBhvr>
                                        <p:cTn id="22" dur="500"/>
                                        <p:tgtEl>
                                          <p:spTgt spid="583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67558D93-22DD-71C1-B4D6-7E1F263CE921}"/>
              </a:ext>
            </a:extLst>
          </p:cNvPr>
          <p:cNvSpPr>
            <a:spLocks noGrp="1" noChangeArrowheads="1"/>
          </p:cNvSpPr>
          <p:nvPr>
            <p:ph type="title"/>
          </p:nvPr>
        </p:nvSpPr>
        <p:spPr>
          <a:xfrm>
            <a:off x="838200" y="0"/>
            <a:ext cx="10515600" cy="1325563"/>
          </a:xfrm>
        </p:spPr>
        <p:txBody>
          <a:bodyPr>
            <a:normAutofit/>
          </a:bodyPr>
          <a:lstStyle/>
          <a:p>
            <a:r>
              <a:rPr lang="en-US" altLang="en-US" sz="3600" b="1" dirty="0">
                <a:solidFill>
                  <a:schemeClr val="bg1"/>
                </a:solidFill>
                <a:latin typeface="+mn-lt"/>
                <a:ea typeface="ＭＳ Ｐゴシック" panose="020B0600070205080204" pitchFamily="34" charset="-128"/>
              </a:rPr>
              <a:t>Pos</a:t>
            </a:r>
            <a:r>
              <a:rPr lang="en-US" altLang="en-US" sz="3600" b="1" dirty="0">
                <a:solidFill>
                  <a:schemeClr val="accent5">
                    <a:lumMod val="50000"/>
                  </a:schemeClr>
                </a:solidFill>
                <a:latin typeface="+mn-lt"/>
                <a:ea typeface="ＭＳ Ｐゴシック" panose="020B0600070205080204" pitchFamily="34" charset="-128"/>
              </a:rPr>
              <a:t>itive Feedback in Action</a:t>
            </a:r>
          </a:p>
        </p:txBody>
      </p:sp>
      <p:pic>
        <p:nvPicPr>
          <p:cNvPr id="386052" name="Picture 4">
            <a:extLst>
              <a:ext uri="{FF2B5EF4-FFF2-40B4-BE49-F238E27FC236}">
                <a16:creationId xmlns:a16="http://schemas.microsoft.com/office/drawing/2014/main" id="{453038E6-8ED8-3A68-4929-9296C9AC0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11125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86052"/>
                                        </p:tgtEl>
                                        <p:attrNameLst>
                                          <p:attrName>style.visibility</p:attrName>
                                        </p:attrNameLst>
                                      </p:cBhvr>
                                      <p:to>
                                        <p:strVal val="visible"/>
                                      </p:to>
                                    </p:set>
                                    <p:animEffect transition="in" filter="dissolve">
                                      <p:cBhvr>
                                        <p:cTn id="7" dur="500"/>
                                        <p:tgtEl>
                                          <p:spTgt spid="386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6" name="Rectangle 1028">
            <a:extLst>
              <a:ext uri="{FF2B5EF4-FFF2-40B4-BE49-F238E27FC236}">
                <a16:creationId xmlns:a16="http://schemas.microsoft.com/office/drawing/2014/main" id="{46E3B9BB-5CF8-AB24-993E-BF7345580EED}"/>
              </a:ext>
            </a:extLst>
          </p:cNvPr>
          <p:cNvSpPr>
            <a:spLocks noGrp="1" noChangeArrowheads="1"/>
          </p:cNvSpPr>
          <p:nvPr>
            <p:ph type="title"/>
          </p:nvPr>
        </p:nvSpPr>
        <p:spPr>
          <a:xfrm>
            <a:off x="990600" y="0"/>
            <a:ext cx="10515600" cy="1325563"/>
          </a:xfrm>
        </p:spPr>
        <p:txBody>
          <a:bodyPr>
            <a:normAutofit/>
          </a:bodyPr>
          <a:lstStyle/>
          <a:p>
            <a:r>
              <a:rPr lang="en-US" altLang="en-US" sz="3600" b="1" dirty="0">
                <a:solidFill>
                  <a:schemeClr val="bg1"/>
                </a:solidFill>
                <a:latin typeface="+mn-lt"/>
                <a:ea typeface="ＭＳ Ｐゴシック" panose="020B0600070205080204" pitchFamily="34" charset="-128"/>
              </a:rPr>
              <a:t>La </a:t>
            </a:r>
            <a:r>
              <a:rPr lang="en-US" altLang="en-US" sz="3600" b="1" dirty="0">
                <a:solidFill>
                  <a:schemeClr val="accent5">
                    <a:lumMod val="50000"/>
                  </a:schemeClr>
                </a:solidFill>
                <a:latin typeface="+mn-lt"/>
                <a:ea typeface="ＭＳ Ｐゴシック" panose="020B0600070205080204" pitchFamily="34" charset="-128"/>
              </a:rPr>
              <a:t>Plus ca Change…</a:t>
            </a:r>
          </a:p>
        </p:txBody>
      </p:sp>
      <p:sp>
        <p:nvSpPr>
          <p:cNvPr id="417797" name="Rectangle 1029">
            <a:extLst>
              <a:ext uri="{FF2B5EF4-FFF2-40B4-BE49-F238E27FC236}">
                <a16:creationId xmlns:a16="http://schemas.microsoft.com/office/drawing/2014/main" id="{6FB21CCA-D603-08AB-0F11-383CB88DE3C4}"/>
              </a:ext>
            </a:extLst>
          </p:cNvPr>
          <p:cNvSpPr>
            <a:spLocks noGrp="1" noChangeArrowheads="1"/>
          </p:cNvSpPr>
          <p:nvPr>
            <p:ph idx="1"/>
          </p:nvPr>
        </p:nvSpPr>
        <p:spPr>
          <a:xfrm>
            <a:off x="838200" y="1219200"/>
            <a:ext cx="10515600" cy="4957763"/>
          </a:xfrm>
        </p:spPr>
        <p:txBody>
          <a:bodyPr>
            <a:normAutofit lnSpcReduction="10000"/>
          </a:bodyPr>
          <a:lstStyle/>
          <a:p>
            <a:pPr lvl="1"/>
            <a:r>
              <a:rPr lang="ja-JP" altLang="en-US" sz="3000" dirty="0">
                <a:ea typeface="ＭＳ Ｐゴシック" panose="020B0600070205080204" pitchFamily="34" charset="-128"/>
              </a:rPr>
              <a:t>“</a:t>
            </a:r>
            <a:r>
              <a:rPr lang="en-US" altLang="ja-JP" sz="3000" dirty="0">
                <a:ea typeface="ＭＳ Ｐゴシック" panose="020B0600070205080204" pitchFamily="34" charset="-128"/>
              </a:rPr>
              <a:t>When the rest of the world are mad, we must imitate them in some measure.</a:t>
            </a:r>
            <a:r>
              <a:rPr lang="ja-JP" altLang="en-US" sz="3000" dirty="0">
                <a:ea typeface="ＭＳ Ｐゴシック" panose="020B0600070205080204" pitchFamily="34" charset="-128"/>
              </a:rPr>
              <a:t>”</a:t>
            </a:r>
            <a:r>
              <a:rPr lang="en-US" altLang="ja-JP" sz="3000" dirty="0">
                <a:ea typeface="ＭＳ Ｐゴシック" panose="020B0600070205080204" pitchFamily="34" charset="-128"/>
              </a:rPr>
              <a:t>  	John Martin, Martin</a:t>
            </a:r>
            <a:r>
              <a:rPr lang="ja-JP" altLang="en-US" sz="3000" dirty="0">
                <a:ea typeface="ＭＳ Ｐゴシック" panose="020B0600070205080204" pitchFamily="34" charset="-128"/>
              </a:rPr>
              <a:t>’</a:t>
            </a:r>
            <a:r>
              <a:rPr lang="en-US" altLang="ja-JP" sz="3000" dirty="0">
                <a:ea typeface="ＭＳ Ｐゴシック" panose="020B0600070205080204" pitchFamily="34" charset="-128"/>
              </a:rPr>
              <a:t>s Bank, 1720 – his bank bought South Sea Company stock in that famous bubble.</a:t>
            </a:r>
          </a:p>
          <a:p>
            <a:pPr lvl="1"/>
            <a:endParaRPr lang="en-US" altLang="en-US" sz="3000" dirty="0">
              <a:ea typeface="ＭＳ Ｐゴシック" panose="020B0600070205080204" pitchFamily="34" charset="-128"/>
            </a:endParaRPr>
          </a:p>
          <a:p>
            <a:pPr lvl="1"/>
            <a:r>
              <a:rPr lang="ja-JP" altLang="en-US" sz="3000" dirty="0">
                <a:ea typeface="ＭＳ Ｐゴシック" panose="020B0600070205080204" pitchFamily="34" charset="-128"/>
              </a:rPr>
              <a:t>“</a:t>
            </a:r>
            <a:r>
              <a:rPr lang="en-US" altLang="ja-JP" sz="3000" dirty="0">
                <a:ea typeface="ＭＳ Ｐゴシック" panose="020B0600070205080204" pitchFamily="34" charset="-128"/>
              </a:rPr>
              <a:t>When the music stops, in terms of liquidity, things will be complicated. But as long as the music is playing, you</a:t>
            </a:r>
            <a:r>
              <a:rPr lang="ja-JP" altLang="en-US" sz="3000" dirty="0">
                <a:ea typeface="ＭＳ Ｐゴシック" panose="020B0600070205080204" pitchFamily="34" charset="-128"/>
              </a:rPr>
              <a:t>’</a:t>
            </a:r>
            <a:r>
              <a:rPr lang="en-US" altLang="ja-JP" sz="3000" dirty="0" err="1">
                <a:ea typeface="ＭＳ Ｐゴシック" panose="020B0600070205080204" pitchFamily="34" charset="-128"/>
              </a:rPr>
              <a:t>ve</a:t>
            </a:r>
            <a:r>
              <a:rPr lang="en-US" altLang="ja-JP" sz="3000" dirty="0">
                <a:ea typeface="ＭＳ Ｐゴシック" panose="020B0600070205080204" pitchFamily="34" charset="-128"/>
              </a:rPr>
              <a:t> got to get up and dance. We’re still dancing.</a:t>
            </a:r>
            <a:r>
              <a:rPr lang="ja-JP" altLang="en-US" sz="3000" dirty="0">
                <a:ea typeface="ＭＳ Ｐゴシック" panose="020B0600070205080204" pitchFamily="34" charset="-128"/>
              </a:rPr>
              <a:t>”</a:t>
            </a:r>
            <a:r>
              <a:rPr lang="en-US" altLang="ja-JP" sz="3000" dirty="0">
                <a:ea typeface="ＭＳ Ｐゴシック" panose="020B0600070205080204" pitchFamily="34" charset="-128"/>
              </a:rPr>
              <a:t>  Chuck Prince, ex-CEO, Citibank, July 2007, right before the market froze in August, ‘07</a:t>
            </a:r>
            <a:endParaRPr lang="en-US" altLang="en-US" sz="3000" dirty="0">
              <a:ea typeface="ＭＳ Ｐゴシック" panose="020B0600070205080204" pitchFamily="34" charset="-128"/>
            </a:endParaRPr>
          </a:p>
          <a:p>
            <a:r>
              <a:rPr lang="en-US" altLang="en-US" sz="2800" b="1" dirty="0">
                <a:solidFill>
                  <a:schemeClr val="accent5">
                    <a:lumMod val="50000"/>
                  </a:schemeClr>
                </a:solidFill>
                <a:ea typeface="ＭＳ Ｐゴシック" panose="020B0600070205080204" pitchFamily="34" charset="-128"/>
              </a:rPr>
              <a:t>But the music already had stopped…mortgage default rates had started rising the previous winter.</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17796"/>
                                        </p:tgtEl>
                                        <p:attrNameLst>
                                          <p:attrName>style.visibility</p:attrName>
                                        </p:attrNameLst>
                                      </p:cBhvr>
                                      <p:to>
                                        <p:strVal val="visible"/>
                                      </p:to>
                                    </p:set>
                                    <p:animEffect transition="in" filter="slide(fromBottom)">
                                      <p:cBhvr>
                                        <p:cTn id="7" dur="500"/>
                                        <p:tgtEl>
                                          <p:spTgt spid="417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17797">
                                            <p:txEl>
                                              <p:pRg st="0" end="0"/>
                                            </p:txEl>
                                          </p:spTgt>
                                        </p:tgtEl>
                                        <p:attrNameLst>
                                          <p:attrName>style.visibility</p:attrName>
                                        </p:attrNameLst>
                                      </p:cBhvr>
                                      <p:to>
                                        <p:strVal val="visible"/>
                                      </p:to>
                                    </p:set>
                                    <p:animEffect transition="in" filter="slide(fromBottom)">
                                      <p:cBhvr>
                                        <p:cTn id="12" dur="1000"/>
                                        <p:tgtEl>
                                          <p:spTgt spid="417797">
                                            <p:txEl>
                                              <p:pRg st="0" end="0"/>
                                            </p:txEl>
                                          </p:spTgt>
                                        </p:tgtEl>
                                      </p:cBhvr>
                                    </p:animEffect>
                                  </p:childTnLst>
                                  <p:subTnLst>
                                    <p:animClr clrSpc="rgb" dir="cw">
                                      <p:cBhvr override="childStyle">
                                        <p:cTn dur="1" fill="hold" display="0" masterRel="nextClick" afterEffect="1"/>
                                        <p:tgtEl>
                                          <p:spTgt spid="417797">
                                            <p:txEl>
                                              <p:pRg st="0" end="0"/>
                                            </p:txEl>
                                          </p:spTgt>
                                        </p:tgtEl>
                                        <p:attrNameLst>
                                          <p:attrName>ppt_c</p:attrName>
                                        </p:attrNameLst>
                                      </p:cBhvr>
                                      <p:to>
                                        <a:schemeClr val="folHlink"/>
                                      </p:to>
                                    </p:animClr>
                                  </p:subTnLst>
                                </p:cTn>
                              </p:par>
                              <p:par>
                                <p:cTn id="13" presetID="12" presetClass="entr" presetSubtype="4" fill="hold" grpId="0" nodeType="withEffect">
                                  <p:stCondLst>
                                    <p:cond delay="0"/>
                                  </p:stCondLst>
                                  <p:childTnLst>
                                    <p:set>
                                      <p:cBhvr>
                                        <p:cTn id="14" dur="1" fill="hold">
                                          <p:stCondLst>
                                            <p:cond delay="0"/>
                                          </p:stCondLst>
                                        </p:cTn>
                                        <p:tgtEl>
                                          <p:spTgt spid="417797">
                                            <p:txEl>
                                              <p:pRg st="2" end="2"/>
                                            </p:txEl>
                                          </p:spTgt>
                                        </p:tgtEl>
                                        <p:attrNameLst>
                                          <p:attrName>style.visibility</p:attrName>
                                        </p:attrNameLst>
                                      </p:cBhvr>
                                      <p:to>
                                        <p:strVal val="visible"/>
                                      </p:to>
                                    </p:set>
                                    <p:animEffect transition="in" filter="slide(fromBottom)">
                                      <p:cBhvr>
                                        <p:cTn id="15" dur="1000"/>
                                        <p:tgtEl>
                                          <p:spTgt spid="417797">
                                            <p:txEl>
                                              <p:pRg st="2" end="2"/>
                                            </p:txEl>
                                          </p:spTgt>
                                        </p:tgtEl>
                                      </p:cBhvr>
                                    </p:animEffect>
                                  </p:childTnLst>
                                  <p:subTnLst>
                                    <p:animClr clrSpc="rgb" dir="cw">
                                      <p:cBhvr override="childStyle">
                                        <p:cTn dur="1" fill="hold" display="0" masterRel="nextClick" afterEffect="1"/>
                                        <p:tgtEl>
                                          <p:spTgt spid="417797">
                                            <p:txEl>
                                              <p:pRg st="2" end="2"/>
                                            </p:txEl>
                                          </p:spTgt>
                                        </p:tgtEl>
                                        <p:attrNameLst>
                                          <p:attrName>ppt_c</p:attrName>
                                        </p:attrNameLst>
                                      </p:cBhvr>
                                      <p:to>
                                        <a:schemeClr val="folHlink"/>
                                      </p:to>
                                    </p:animClr>
                                  </p:sub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417797">
                                            <p:txEl>
                                              <p:pRg st="3" end="3"/>
                                            </p:txEl>
                                          </p:spTgt>
                                        </p:tgtEl>
                                        <p:attrNameLst>
                                          <p:attrName>style.visibility</p:attrName>
                                        </p:attrNameLst>
                                      </p:cBhvr>
                                      <p:to>
                                        <p:strVal val="visible"/>
                                      </p:to>
                                    </p:set>
                                    <p:animEffect transition="in" filter="slide(fromBottom)">
                                      <p:cBhvr>
                                        <p:cTn id="20" dur="1000"/>
                                        <p:tgtEl>
                                          <p:spTgt spid="417797">
                                            <p:txEl>
                                              <p:pRg st="3" end="3"/>
                                            </p:txEl>
                                          </p:spTgt>
                                        </p:tgtEl>
                                      </p:cBhvr>
                                    </p:animEffect>
                                  </p:childTnLst>
                                  <p:subTnLst>
                                    <p:animClr clrSpc="rgb" dir="cw">
                                      <p:cBhvr override="childStyle">
                                        <p:cTn dur="1" fill="hold" display="0" masterRel="nextClick" afterEffect="1"/>
                                        <p:tgtEl>
                                          <p:spTgt spid="417797">
                                            <p:txEl>
                                              <p:pRg st="3" end="3"/>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6" grpId="0"/>
      <p:bldP spid="41779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D256D4BC-A54D-84CB-85F1-85E0C3094275}"/>
              </a:ext>
            </a:extLst>
          </p:cNvPr>
          <p:cNvSpPr>
            <a:spLocks noGrp="1" noChangeArrowheads="1"/>
          </p:cNvSpPr>
          <p:nvPr>
            <p:ph type="title"/>
          </p:nvPr>
        </p:nvSpPr>
        <p:spPr>
          <a:xfrm>
            <a:off x="685800" y="-29936"/>
            <a:ext cx="10515600" cy="1325563"/>
          </a:xfrm>
        </p:spPr>
        <p:txBody>
          <a:bodyPr/>
          <a:lstStyle/>
          <a:p>
            <a:r>
              <a:rPr lang="en-US" altLang="en-US" dirty="0">
                <a:ea typeface="ＭＳ Ｐゴシック" panose="020B0600070205080204" pitchFamily="34" charset="-128"/>
              </a:rPr>
              <a:t> </a:t>
            </a:r>
            <a:r>
              <a:rPr lang="en-US" altLang="en-US" sz="3600" b="1" dirty="0">
                <a:solidFill>
                  <a:schemeClr val="bg1"/>
                </a:solidFill>
                <a:latin typeface="+mn-lt"/>
                <a:ea typeface="ＭＳ Ｐゴシック" panose="020B0600070205080204" pitchFamily="34" charset="-128"/>
              </a:rPr>
              <a:t>Ban</a:t>
            </a:r>
            <a:r>
              <a:rPr lang="en-US" altLang="en-US" sz="3600" b="1" dirty="0">
                <a:solidFill>
                  <a:schemeClr val="accent5">
                    <a:lumMod val="50000"/>
                  </a:schemeClr>
                </a:solidFill>
                <a:latin typeface="+mn-lt"/>
                <a:ea typeface="ＭＳ Ｐゴシック" panose="020B0600070205080204" pitchFamily="34" charset="-128"/>
              </a:rPr>
              <a:t>king is fragile</a:t>
            </a:r>
          </a:p>
        </p:txBody>
      </p:sp>
      <p:sp>
        <p:nvSpPr>
          <p:cNvPr id="3" name="Content Placeholder 2">
            <a:extLst>
              <a:ext uri="{FF2B5EF4-FFF2-40B4-BE49-F238E27FC236}">
                <a16:creationId xmlns:a16="http://schemas.microsoft.com/office/drawing/2014/main" id="{3531252A-88C9-0C2B-E68D-2B90B37231BA}"/>
              </a:ext>
            </a:extLst>
          </p:cNvPr>
          <p:cNvSpPr>
            <a:spLocks noGrp="1"/>
          </p:cNvSpPr>
          <p:nvPr>
            <p:ph idx="1"/>
          </p:nvPr>
        </p:nvSpPr>
        <p:spPr>
          <a:xfrm>
            <a:off x="838200" y="1295627"/>
            <a:ext cx="10515600" cy="4881336"/>
          </a:xfrm>
        </p:spPr>
        <p:txBody>
          <a:bodyPr>
            <a:normAutofit lnSpcReduction="10000"/>
          </a:bodyPr>
          <a:lstStyle/>
          <a:p>
            <a:pPr>
              <a:defRPr/>
            </a:pPr>
            <a:r>
              <a:rPr lang="en-US" sz="3600" b="1" dirty="0">
                <a:solidFill>
                  <a:schemeClr val="accent5">
                    <a:lumMod val="50000"/>
                  </a:schemeClr>
                </a:solidFill>
              </a:rPr>
              <a:t>Demandable debt, term transformation risky</a:t>
            </a:r>
          </a:p>
          <a:p>
            <a:pPr lvl="1">
              <a:buFont typeface="Wingdings" panose="05000000000000000000" pitchFamily="2" charset="2"/>
              <a:buChar char="ü"/>
              <a:defRPr/>
            </a:pPr>
            <a:r>
              <a:rPr lang="en-US" sz="3200" b="1" dirty="0"/>
              <a:t>No runs on mutual funds except due to fraud or theft</a:t>
            </a:r>
          </a:p>
          <a:p>
            <a:pPr>
              <a:defRPr/>
            </a:pPr>
            <a:r>
              <a:rPr lang="en-US" sz="3600" b="1" dirty="0">
                <a:solidFill>
                  <a:schemeClr val="accent5">
                    <a:lumMod val="50000"/>
                  </a:schemeClr>
                </a:solidFill>
              </a:rPr>
              <a:t>Leverage: Other people’s money</a:t>
            </a:r>
          </a:p>
          <a:p>
            <a:pPr>
              <a:defRPr/>
            </a:pPr>
            <a:r>
              <a:rPr lang="en-US" altLang="en-US" sz="3600" b="1" dirty="0">
                <a:solidFill>
                  <a:schemeClr val="accent5">
                    <a:lumMod val="50000"/>
                  </a:schemeClr>
                </a:solidFill>
                <a:ea typeface="ＭＳ Ｐゴシック" panose="020B0600070205080204" pitchFamily="34" charset="-128"/>
              </a:rPr>
              <a:t>Banks are opaque </a:t>
            </a:r>
          </a:p>
          <a:p>
            <a:pPr>
              <a:lnSpc>
                <a:spcPct val="90000"/>
              </a:lnSpc>
            </a:pPr>
            <a:r>
              <a:rPr lang="en-US" altLang="en-US" sz="3600" b="1" dirty="0">
                <a:solidFill>
                  <a:schemeClr val="accent5">
                    <a:lumMod val="50000"/>
                  </a:schemeClr>
                </a:solidFill>
                <a:ea typeface="ＭＳ Ｐゴシック" panose="020B0600070205080204" pitchFamily="34" charset="-128"/>
              </a:rPr>
              <a:t>Sensitive dependence on initial conditions</a:t>
            </a:r>
          </a:p>
          <a:p>
            <a:pPr lvl="1">
              <a:lnSpc>
                <a:spcPct val="90000"/>
              </a:lnSpc>
              <a:buFont typeface="Wingdings" panose="05000000000000000000" pitchFamily="2" charset="2"/>
              <a:buChar char="ü"/>
            </a:pPr>
            <a:r>
              <a:rPr lang="en-US" altLang="en-US" sz="3000" b="1" dirty="0">
                <a:ea typeface="ＭＳ Ｐゴシック" panose="020B0600070205080204" pitchFamily="34" charset="-128"/>
              </a:rPr>
              <a:t>Banks  = a given set of assets, skills, information and existing regulations and markets. </a:t>
            </a:r>
          </a:p>
          <a:p>
            <a:pPr lvl="1">
              <a:lnSpc>
                <a:spcPct val="90000"/>
              </a:lnSpc>
              <a:buFont typeface="Wingdings" panose="05000000000000000000" pitchFamily="2" charset="2"/>
              <a:buChar char="ü"/>
            </a:pPr>
            <a:r>
              <a:rPr lang="en-US" altLang="en-US" sz="3000" b="1" dirty="0">
                <a:ea typeface="ＭＳ Ｐゴシック" panose="020B0600070205080204" pitchFamily="34" charset="-128"/>
              </a:rPr>
              <a:t>When the environment changes:</a:t>
            </a:r>
          </a:p>
          <a:p>
            <a:pPr lvl="2">
              <a:lnSpc>
                <a:spcPct val="90000"/>
              </a:lnSpc>
              <a:buFont typeface="Courier New" panose="02070309020205020404" pitchFamily="49" charset="0"/>
              <a:buChar char="o"/>
            </a:pPr>
            <a:r>
              <a:rPr lang="en-US" altLang="en-US" sz="3000" b="1" dirty="0">
                <a:ea typeface="ＭＳ Ｐゴシック" panose="020B0600070205080204" pitchFamily="34" charset="-128"/>
              </a:rPr>
              <a:t>Value of assets, skills and information impacted</a:t>
            </a:r>
          </a:p>
          <a:p>
            <a:pPr lvl="2">
              <a:lnSpc>
                <a:spcPct val="90000"/>
              </a:lnSpc>
              <a:buFont typeface="Courier New" panose="02070309020205020404" pitchFamily="49" charset="0"/>
              <a:buChar char="o"/>
            </a:pPr>
            <a:r>
              <a:rPr lang="en-US" altLang="en-US" sz="3000" b="1" dirty="0">
                <a:ea typeface="ＭＳ Ｐゴシック" panose="020B0600070205080204" pitchFamily="34" charset="-128"/>
              </a:rPr>
              <a:t>Mistakes almost inevitable</a:t>
            </a:r>
          </a:p>
          <a:p>
            <a:pPr>
              <a:defRPr/>
            </a:pPr>
            <a:endParaRPr lang="en-US" altLang="en-US" dirty="0">
              <a:ea typeface="ＭＳ Ｐゴシック" panose="020B0600070205080204" pitchFamily="34" charset="-128"/>
            </a:endParaRPr>
          </a:p>
          <a:p>
            <a:pPr>
              <a:defRPr/>
            </a:pPr>
            <a:endParaRPr lang="en-US" dirty="0"/>
          </a:p>
          <a:p>
            <a:pPr marL="0" indent="0">
              <a:buNone/>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linds(horizontal)">
                                      <p:cBhvr>
                                        <p:cTn id="34" dur="500"/>
                                        <p:tgtEl>
                                          <p:spTgt spid="3">
                                            <p:txEl>
                                              <p:pRg st="7" end="7"/>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Schedule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262860" y="1253331"/>
            <a:ext cx="11929140" cy="4351338"/>
          </a:xfrm>
        </p:spPr>
        <p:txBody>
          <a:bodyPr>
            <a:normAutofit/>
          </a:bodyPr>
          <a:lstStyle/>
          <a:p>
            <a:pPr marL="0" indent="0" algn="ctr">
              <a:spcAft>
                <a:spcPts val="1000"/>
              </a:spcAft>
              <a:buNone/>
            </a:pPr>
            <a:r>
              <a:rPr lang="en-US" dirty="0"/>
              <a:t>Contemporary Economic Policy</a:t>
            </a:r>
          </a:p>
          <a:p>
            <a:pPr lvl="1">
              <a:spcAft>
                <a:spcPts val="1000"/>
              </a:spcAft>
            </a:pPr>
            <a:r>
              <a:rPr lang="en-US" dirty="0"/>
              <a:t>Week 1 (6/3): Economic Update &amp; Changes at the Fed, Geoffrey Woglom, Amherst College</a:t>
            </a:r>
          </a:p>
          <a:p>
            <a:pPr lvl="1">
              <a:spcAft>
                <a:spcPts val="1000"/>
              </a:spcAft>
            </a:pPr>
            <a:r>
              <a:rPr lang="en-US" dirty="0"/>
              <a:t>Week 2 (6/10): Federal Debt and Deficits, Kathryn Wilson Kent State University</a:t>
            </a:r>
          </a:p>
          <a:p>
            <a:pPr lvl="1">
              <a:spcAft>
                <a:spcPts val="1000"/>
              </a:spcAft>
            </a:pPr>
            <a:r>
              <a:rPr lang="en-US" b="1" dirty="0"/>
              <a:t>Week 3 (6/17): Banking Crises, Gerard Caprio, Williams College</a:t>
            </a:r>
          </a:p>
          <a:p>
            <a:pPr lvl="1">
              <a:spcAft>
                <a:spcPts val="1000"/>
              </a:spcAft>
            </a:pPr>
            <a:r>
              <a:rPr lang="en-US" dirty="0"/>
              <a:t>Week 4 (6/24): Saving Social Security, Geoffrey Woglom, Amherst College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2</a:t>
            </a:fld>
            <a:endParaRPr lang="en-GB" dirty="0"/>
          </a:p>
        </p:txBody>
      </p:sp>
    </p:spTree>
    <p:extLst>
      <p:ext uri="{BB962C8B-B14F-4D97-AF65-F5344CB8AC3E}">
        <p14:creationId xmlns:p14="http://schemas.microsoft.com/office/powerpoint/2010/main" val="2815251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026">
            <a:extLst>
              <a:ext uri="{FF2B5EF4-FFF2-40B4-BE49-F238E27FC236}">
                <a16:creationId xmlns:a16="http://schemas.microsoft.com/office/drawing/2014/main" id="{4B3ABC76-36CA-A929-0B1A-66D14EA0FF30}"/>
              </a:ext>
            </a:extLst>
          </p:cNvPr>
          <p:cNvSpPr>
            <a:spLocks noGrp="1" noChangeArrowheads="1"/>
          </p:cNvSpPr>
          <p:nvPr>
            <p:ph type="title"/>
          </p:nvPr>
        </p:nvSpPr>
        <p:spPr>
          <a:xfrm>
            <a:off x="914400" y="-21771"/>
            <a:ext cx="10515600" cy="1325563"/>
          </a:xfrm>
        </p:spPr>
        <p:txBody>
          <a:bodyPr>
            <a:normAutofit/>
          </a:bodyPr>
          <a:lstStyle/>
          <a:p>
            <a:r>
              <a:rPr lang="en-US" altLang="en-US" sz="3600" b="1" dirty="0">
                <a:solidFill>
                  <a:schemeClr val="bg1"/>
                </a:solidFill>
                <a:latin typeface="+mn-lt"/>
                <a:ea typeface="ＭＳ Ｐゴシック" panose="020B0600070205080204" pitchFamily="34" charset="-128"/>
              </a:rPr>
              <a:t>Fin</a:t>
            </a:r>
            <a:r>
              <a:rPr lang="en-US" altLang="en-US" sz="3600" b="1" dirty="0">
                <a:solidFill>
                  <a:schemeClr val="accent5">
                    <a:lumMod val="50000"/>
                  </a:schemeClr>
                </a:solidFill>
                <a:latin typeface="+mn-lt"/>
                <a:ea typeface="ＭＳ Ｐゴシック" panose="020B0600070205080204" pitchFamily="34" charset="-128"/>
              </a:rPr>
              <a:t>ance gets riskier when:</a:t>
            </a:r>
          </a:p>
        </p:txBody>
      </p:sp>
      <p:sp>
        <p:nvSpPr>
          <p:cNvPr id="428035" name="Rectangle 1027">
            <a:extLst>
              <a:ext uri="{FF2B5EF4-FFF2-40B4-BE49-F238E27FC236}">
                <a16:creationId xmlns:a16="http://schemas.microsoft.com/office/drawing/2014/main" id="{8C833961-C2B7-DCF5-0ECF-4A9F603DF9C9}"/>
              </a:ext>
            </a:extLst>
          </p:cNvPr>
          <p:cNvSpPr>
            <a:spLocks noGrp="1" noChangeArrowheads="1"/>
          </p:cNvSpPr>
          <p:nvPr>
            <p:ph idx="1"/>
          </p:nvPr>
        </p:nvSpPr>
        <p:spPr>
          <a:xfrm>
            <a:off x="838200" y="1143000"/>
            <a:ext cx="10515600" cy="5029200"/>
          </a:xfrm>
        </p:spPr>
        <p:txBody>
          <a:bodyPr>
            <a:normAutofit lnSpcReduction="10000"/>
          </a:bodyPr>
          <a:lstStyle/>
          <a:p>
            <a:pPr>
              <a:lnSpc>
                <a:spcPct val="90000"/>
              </a:lnSpc>
            </a:pPr>
            <a:r>
              <a:rPr lang="en-US" altLang="en-US" sz="3600" b="1" dirty="0">
                <a:solidFill>
                  <a:schemeClr val="accent5">
                    <a:lumMod val="50000"/>
                  </a:schemeClr>
                </a:solidFill>
                <a:ea typeface="ＭＳ Ｐゴシック" panose="020B0600070205080204" pitchFamily="34" charset="-128"/>
              </a:rPr>
              <a:t>Information problems rise</a:t>
            </a:r>
          </a:p>
          <a:p>
            <a:pPr>
              <a:lnSpc>
                <a:spcPct val="90000"/>
              </a:lnSpc>
            </a:pPr>
            <a:r>
              <a:rPr lang="en-US" altLang="en-US" sz="3600" b="1" dirty="0">
                <a:solidFill>
                  <a:schemeClr val="accent5">
                    <a:lumMod val="50000"/>
                  </a:schemeClr>
                </a:solidFill>
                <a:ea typeface="ＭＳ Ｐゴシック" panose="020B0600070205080204" pitchFamily="34" charset="-128"/>
              </a:rPr>
              <a:t>Economic volatility rises, policy regimes change</a:t>
            </a:r>
          </a:p>
          <a:p>
            <a:pPr>
              <a:lnSpc>
                <a:spcPct val="90000"/>
              </a:lnSpc>
            </a:pPr>
            <a:r>
              <a:rPr lang="en-US" altLang="en-US" sz="3600" b="1" dirty="0">
                <a:solidFill>
                  <a:schemeClr val="accent5">
                    <a:lumMod val="50000"/>
                  </a:schemeClr>
                </a:solidFill>
                <a:ea typeface="ＭＳ Ｐゴシック" panose="020B0600070205080204" pitchFamily="34" charset="-128"/>
              </a:rPr>
              <a:t>Rewards rise -- macro booms</a:t>
            </a:r>
          </a:p>
          <a:p>
            <a:pPr>
              <a:lnSpc>
                <a:spcPct val="90000"/>
              </a:lnSpc>
            </a:pPr>
            <a:r>
              <a:rPr lang="en-US" altLang="en-US" sz="3600" b="1" dirty="0">
                <a:solidFill>
                  <a:schemeClr val="accent5">
                    <a:lumMod val="50000"/>
                  </a:schemeClr>
                </a:solidFill>
                <a:ea typeface="ＭＳ Ｐゴシック" panose="020B0600070205080204" pitchFamily="34" charset="-128"/>
              </a:rPr>
              <a:t>Markets are small or shrink</a:t>
            </a:r>
          </a:p>
          <a:p>
            <a:pPr lvl="1">
              <a:lnSpc>
                <a:spcPct val="90000"/>
              </a:lnSpc>
              <a:buFont typeface="Wingdings" panose="05000000000000000000" pitchFamily="2" charset="2"/>
              <a:buChar char="ü"/>
            </a:pPr>
            <a:r>
              <a:rPr lang="en-US" altLang="en-US" sz="3000" b="1" dirty="0">
                <a:ea typeface="ＭＳ Ｐゴシック" panose="020B0600070205080204" pitchFamily="34" charset="-128"/>
              </a:rPr>
              <a:t>Or change dramatically (e.g., new era)</a:t>
            </a:r>
          </a:p>
          <a:p>
            <a:pPr>
              <a:lnSpc>
                <a:spcPct val="90000"/>
              </a:lnSpc>
            </a:pPr>
            <a:r>
              <a:rPr lang="en-US" altLang="en-US" sz="3600" b="1" dirty="0">
                <a:solidFill>
                  <a:schemeClr val="accent5">
                    <a:lumMod val="50000"/>
                  </a:schemeClr>
                </a:solidFill>
                <a:ea typeface="ＭＳ Ｐゴシック" panose="020B0600070205080204" pitchFamily="34" charset="-128"/>
              </a:rPr>
              <a:t>Regulations change </a:t>
            </a:r>
          </a:p>
          <a:p>
            <a:pPr>
              <a:lnSpc>
                <a:spcPct val="90000"/>
              </a:lnSpc>
            </a:pPr>
            <a:r>
              <a:rPr lang="en-US" altLang="en-US" sz="3600" b="1" dirty="0">
                <a:solidFill>
                  <a:schemeClr val="accent5">
                    <a:lumMod val="50000"/>
                  </a:schemeClr>
                </a:solidFill>
                <a:ea typeface="ＭＳ Ｐゴシック" panose="020B0600070205080204" pitchFamily="34" charset="-128"/>
              </a:rPr>
              <a:t>When financial reforms are poorly sequenced</a:t>
            </a:r>
          </a:p>
          <a:p>
            <a:pPr lvl="1">
              <a:lnSpc>
                <a:spcPct val="90000"/>
              </a:lnSpc>
              <a:buFont typeface="Wingdings" panose="05000000000000000000" pitchFamily="2" charset="2"/>
              <a:buChar char="ü"/>
            </a:pPr>
            <a:r>
              <a:rPr lang="en-US" altLang="en-US" sz="3000" b="1" dirty="0">
                <a:ea typeface="ＭＳ Ｐゴシック" panose="020B0600070205080204" pitchFamily="34" charset="-128"/>
              </a:rPr>
              <a:t>Politicians like cheap, easy, quick reforms</a:t>
            </a:r>
          </a:p>
          <a:p>
            <a:pPr>
              <a:lnSpc>
                <a:spcPct val="90000"/>
              </a:lnSpc>
            </a:pPr>
            <a:r>
              <a:rPr lang="en-US" altLang="en-US" sz="3600" b="1" dirty="0">
                <a:solidFill>
                  <a:schemeClr val="accent5">
                    <a:lumMod val="50000"/>
                  </a:schemeClr>
                </a:solidFill>
                <a:ea typeface="ＭＳ Ｐゴシック" panose="020B0600070205080204" pitchFamily="34" charset="-128"/>
              </a:rPr>
              <a:t>When leverage is high/rising sharply</a:t>
            </a:r>
          </a:p>
          <a:p>
            <a:pPr>
              <a:lnSpc>
                <a:spcPct val="90000"/>
              </a:lnSpc>
            </a:pPr>
            <a:endParaRPr lang="en-US" altLang="en-US" sz="2400" dirty="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803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28035">
                                            <p:txEl>
                                              <p:pRg st="0" end="0"/>
                                            </p:txEl>
                                          </p:spTgt>
                                        </p:tgtEl>
                                        <p:attrNameLst>
                                          <p:attrName>ppt_c</p:attrName>
                                        </p:attrNameLst>
                                      </p:cBhvr>
                                      <p:to>
                                        <a:srgbClr val="B2B2B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2803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28035">
                                            <p:txEl>
                                              <p:pRg st="1" end="1"/>
                                            </p:txEl>
                                          </p:spTgt>
                                        </p:tgtEl>
                                        <p:attrNameLst>
                                          <p:attrName>ppt_c</p:attrName>
                                        </p:attrNameLst>
                                      </p:cBhvr>
                                      <p:to>
                                        <a:srgbClr val="B2B2B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2803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28035">
                                            <p:txEl>
                                              <p:pRg st="2" end="2"/>
                                            </p:txEl>
                                          </p:spTgt>
                                        </p:tgtEl>
                                        <p:attrNameLst>
                                          <p:attrName>ppt_c</p:attrName>
                                        </p:attrNameLst>
                                      </p:cBhvr>
                                      <p:to>
                                        <a:srgbClr val="B2B2B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2803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28035">
                                            <p:txEl>
                                              <p:pRg st="3" end="3"/>
                                            </p:txEl>
                                          </p:spTgt>
                                        </p:tgtEl>
                                        <p:attrNameLst>
                                          <p:attrName>ppt_c</p:attrName>
                                        </p:attrNameLst>
                                      </p:cBhvr>
                                      <p:to>
                                        <a:srgbClr val="B2B2B2"/>
                                      </p:to>
                                    </p:animClr>
                                  </p:subTnLst>
                                </p:cTn>
                              </p:par>
                              <p:par>
                                <p:cTn id="19" presetID="1" presetClass="entr" presetSubtype="0" fill="hold" grpId="0" nodeType="withEffect">
                                  <p:stCondLst>
                                    <p:cond delay="0"/>
                                  </p:stCondLst>
                                  <p:childTnLst>
                                    <p:set>
                                      <p:cBhvr>
                                        <p:cTn id="20" dur="1" fill="hold">
                                          <p:stCondLst>
                                            <p:cond delay="499"/>
                                          </p:stCondLst>
                                        </p:cTn>
                                        <p:tgtEl>
                                          <p:spTgt spid="42803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28035">
                                            <p:txEl>
                                              <p:pRg st="4" end="4"/>
                                            </p:txEl>
                                          </p:spTgt>
                                        </p:tgtEl>
                                        <p:attrNameLst>
                                          <p:attrName>ppt_c</p:attrName>
                                        </p:attrNameLst>
                                      </p:cBhvr>
                                      <p:to>
                                        <a:srgbClr val="B2B2B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2803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28035">
                                            <p:txEl>
                                              <p:pRg st="5" end="5"/>
                                            </p:txEl>
                                          </p:spTgt>
                                        </p:tgtEl>
                                        <p:attrNameLst>
                                          <p:attrName>ppt_c</p:attrName>
                                        </p:attrNameLst>
                                      </p:cBhvr>
                                      <p:to>
                                        <a:srgbClr val="B2B2B2"/>
                                      </p:to>
                                    </p:animClr>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42803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28035">
                                            <p:txEl>
                                              <p:pRg st="6" end="6"/>
                                            </p:txEl>
                                          </p:spTgt>
                                        </p:tgtEl>
                                        <p:attrNameLst>
                                          <p:attrName>ppt_c</p:attrName>
                                        </p:attrNameLst>
                                      </p:cBhvr>
                                      <p:to>
                                        <a:srgbClr val="B2B2B2"/>
                                      </p:to>
                                    </p:animClr>
                                  </p:subTnLst>
                                </p:cTn>
                              </p:par>
                              <p:par>
                                <p:cTn id="29" presetID="1" presetClass="entr" presetSubtype="0" fill="hold" grpId="0" nodeType="withEffect">
                                  <p:stCondLst>
                                    <p:cond delay="0"/>
                                  </p:stCondLst>
                                  <p:childTnLst>
                                    <p:set>
                                      <p:cBhvr>
                                        <p:cTn id="30" dur="1" fill="hold">
                                          <p:stCondLst>
                                            <p:cond delay="499"/>
                                          </p:stCondLst>
                                        </p:cTn>
                                        <p:tgtEl>
                                          <p:spTgt spid="42803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428035">
                                            <p:txEl>
                                              <p:pRg st="7" end="7"/>
                                            </p:txEl>
                                          </p:spTgt>
                                        </p:tgtEl>
                                        <p:attrNameLst>
                                          <p:attrName>ppt_c</p:attrName>
                                        </p:attrNameLst>
                                      </p:cBhvr>
                                      <p:to>
                                        <a:srgbClr val="B2B2B2"/>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2803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428035">
                                            <p:txEl>
                                              <p:pRg st="8" end="8"/>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F763B2A0-6E0F-AF59-E57C-CABDE4C4456B}"/>
              </a:ext>
            </a:extLst>
          </p:cNvPr>
          <p:cNvSpPr>
            <a:spLocks noGrp="1" noChangeArrowheads="1"/>
          </p:cNvSpPr>
          <p:nvPr>
            <p:ph type="title"/>
          </p:nvPr>
        </p:nvSpPr>
        <p:spPr>
          <a:xfrm>
            <a:off x="914400" y="-13607"/>
            <a:ext cx="10515600" cy="1325563"/>
          </a:xfrm>
        </p:spPr>
        <p:txBody>
          <a:bodyPr/>
          <a:lstStyle/>
          <a:p>
            <a:r>
              <a:rPr lang="en-US" altLang="en-US" sz="3600" b="1" dirty="0">
                <a:solidFill>
                  <a:schemeClr val="bg1"/>
                </a:solidFill>
                <a:latin typeface="+mn-lt"/>
                <a:ea typeface="ＭＳ Ｐゴシック" panose="020B0600070205080204" pitchFamily="34" charset="-128"/>
              </a:rPr>
              <a:t>Fin</a:t>
            </a:r>
            <a:r>
              <a:rPr lang="en-US" altLang="en-US" sz="3600" b="1" dirty="0">
                <a:solidFill>
                  <a:schemeClr val="accent5">
                    <a:lumMod val="50000"/>
                  </a:schemeClr>
                </a:solidFill>
                <a:latin typeface="+mn-lt"/>
                <a:ea typeface="ＭＳ Ｐゴシック" panose="020B0600070205080204" pitchFamily="34" charset="-128"/>
              </a:rPr>
              <a:t>ance is Riskier in Emerging Markets</a:t>
            </a:r>
          </a:p>
        </p:txBody>
      </p:sp>
      <p:sp>
        <p:nvSpPr>
          <p:cNvPr id="327683" name="Rectangle 3">
            <a:extLst>
              <a:ext uri="{FF2B5EF4-FFF2-40B4-BE49-F238E27FC236}">
                <a16:creationId xmlns:a16="http://schemas.microsoft.com/office/drawing/2014/main" id="{72FAA3B4-AFF2-6551-BCB4-BD95FDA8DCA3}"/>
              </a:ext>
            </a:extLst>
          </p:cNvPr>
          <p:cNvSpPr>
            <a:spLocks noGrp="1" noChangeArrowheads="1"/>
          </p:cNvSpPr>
          <p:nvPr>
            <p:ph idx="1"/>
          </p:nvPr>
        </p:nvSpPr>
        <p:spPr>
          <a:xfrm>
            <a:off x="838200" y="1219200"/>
            <a:ext cx="10515600" cy="4957763"/>
          </a:xfrm>
        </p:spPr>
        <p:txBody>
          <a:bodyPr>
            <a:normAutofit/>
          </a:bodyPr>
          <a:lstStyle/>
          <a:p>
            <a:pPr>
              <a:lnSpc>
                <a:spcPct val="90000"/>
              </a:lnSpc>
            </a:pPr>
            <a:r>
              <a:rPr lang="en-US" altLang="en-US" sz="3600" b="1" dirty="0">
                <a:solidFill>
                  <a:schemeClr val="accent5">
                    <a:lumMod val="50000"/>
                  </a:schemeClr>
                </a:solidFill>
                <a:ea typeface="ＭＳ Ｐゴシック" panose="020B0600070205080204" pitchFamily="34" charset="-128"/>
              </a:rPr>
              <a:t>Greater information problems</a:t>
            </a:r>
          </a:p>
          <a:p>
            <a:pPr>
              <a:lnSpc>
                <a:spcPct val="90000"/>
              </a:lnSpc>
            </a:pPr>
            <a:r>
              <a:rPr lang="en-US" altLang="en-US" sz="3600" b="1" dirty="0">
                <a:solidFill>
                  <a:schemeClr val="accent5">
                    <a:lumMod val="50000"/>
                  </a:schemeClr>
                </a:solidFill>
                <a:ea typeface="ＭＳ Ｐゴシック" panose="020B0600070205080204" pitchFamily="34" charset="-128"/>
              </a:rPr>
              <a:t>Generally smaller size of market</a:t>
            </a:r>
          </a:p>
          <a:p>
            <a:pPr lvl="1">
              <a:lnSpc>
                <a:spcPct val="90000"/>
              </a:lnSpc>
              <a:buFont typeface="Wingdings" panose="05000000000000000000" pitchFamily="2" charset="2"/>
              <a:buChar char="ü"/>
            </a:pPr>
            <a:r>
              <a:rPr lang="en-US" altLang="en-US" sz="3000" b="1" dirty="0">
                <a:ea typeface="ＭＳ Ｐゴシック" panose="020B0600070205080204" pitchFamily="34" charset="-128"/>
              </a:rPr>
              <a:t>Smaller markets </a:t>
            </a:r>
            <a:r>
              <a:rPr lang="en-US" altLang="en-US" sz="3000" b="1" dirty="0">
                <a:ea typeface="ＭＳ Ｐゴシック" panose="020B0600070205080204" pitchFamily="34" charset="-128"/>
                <a:sym typeface="Symbol" pitchFamily="2" charset="2"/>
              </a:rPr>
              <a:t> more </a:t>
            </a:r>
            <a:r>
              <a:rPr lang="en-US" altLang="en-US" sz="3000" b="1" dirty="0">
                <a:ea typeface="ＭＳ Ｐゴシック" panose="020B0600070205080204" pitchFamily="34" charset="-128"/>
              </a:rPr>
              <a:t>real, nominal, &amp; financial volatility</a:t>
            </a:r>
          </a:p>
          <a:p>
            <a:pPr>
              <a:lnSpc>
                <a:spcPct val="90000"/>
              </a:lnSpc>
            </a:pPr>
            <a:r>
              <a:rPr lang="en-US" altLang="en-US" sz="3600" b="1" dirty="0">
                <a:solidFill>
                  <a:schemeClr val="accent5">
                    <a:lumMod val="50000"/>
                  </a:schemeClr>
                </a:solidFill>
                <a:ea typeface="ＭＳ Ｐゴシック" panose="020B0600070205080204" pitchFamily="34" charset="-128"/>
              </a:rPr>
              <a:t>Regime shifts – generally bigger swings in economic policy, perhaps due to bigger shocks </a:t>
            </a:r>
          </a:p>
          <a:p>
            <a:pPr>
              <a:lnSpc>
                <a:spcPct val="90000"/>
              </a:lnSpc>
            </a:pPr>
            <a:r>
              <a:rPr lang="en-US" altLang="en-US" sz="3600" b="1" dirty="0">
                <a:solidFill>
                  <a:schemeClr val="accent5">
                    <a:lumMod val="50000"/>
                  </a:schemeClr>
                </a:solidFill>
                <a:ea typeface="ＭＳ Ｐゴシック" panose="020B0600070205080204" pitchFamily="34" charset="-128"/>
              </a:rPr>
              <a:t>Domination of banking and debt finance, usually short term </a:t>
            </a:r>
            <a:r>
              <a:rPr lang="en-US" altLang="en-US" sz="3600" b="1" dirty="0">
                <a:solidFill>
                  <a:schemeClr val="accent5">
                    <a:lumMod val="50000"/>
                  </a:schemeClr>
                </a:solidFill>
                <a:ea typeface="ＭＳ Ｐゴシック" panose="020B0600070205080204" pitchFamily="34" charset="-128"/>
                <a:sym typeface="Symbol" pitchFamily="2" charset="2"/>
              </a:rPr>
              <a:t> firm’s financing is riskier!</a:t>
            </a:r>
            <a:endParaRPr lang="en-US" altLang="en-US" sz="3600" b="1" dirty="0">
              <a:solidFill>
                <a:schemeClr val="accent5">
                  <a:lumMod val="50000"/>
                </a:schemeClr>
              </a:solidFill>
              <a:ea typeface="ＭＳ Ｐゴシック" panose="020B0600070205080204" pitchFamily="34" charset="-128"/>
            </a:endParaRPr>
          </a:p>
          <a:p>
            <a:pPr>
              <a:lnSpc>
                <a:spcPct val="90000"/>
              </a:lnSpc>
            </a:pPr>
            <a:r>
              <a:rPr lang="en-US" altLang="en-US" sz="3600" b="1" dirty="0">
                <a:solidFill>
                  <a:schemeClr val="accent5">
                    <a:lumMod val="50000"/>
                  </a:schemeClr>
                </a:solidFill>
                <a:ea typeface="ＭＳ Ｐゴシック" panose="020B0600070205080204" pitchFamily="34" charset="-128"/>
              </a:rPr>
              <a:t>Poorly sequenced reforms</a:t>
            </a:r>
          </a:p>
          <a:p>
            <a:pPr>
              <a:lnSpc>
                <a:spcPct val="90000"/>
              </a:lnSpc>
            </a:pPr>
            <a:endParaRPr lang="en-US" altLang="en-US" sz="2200" dirty="0">
              <a:ea typeface="ＭＳ Ｐゴシック" panose="020B0600070205080204" pitchFamily="34" charset="-128"/>
            </a:endParaRPr>
          </a:p>
          <a:p>
            <a:pPr>
              <a:lnSpc>
                <a:spcPct val="90000"/>
              </a:lnSpc>
            </a:pPr>
            <a:endParaRPr lang="en-US" altLang="en-US" sz="2200" dirty="0">
              <a:ea typeface="ＭＳ Ｐゴシック" panose="020B0600070205080204" pitchFamily="34" charset="-128"/>
            </a:endParaRPr>
          </a:p>
          <a:p>
            <a:pPr>
              <a:lnSpc>
                <a:spcPct val="90000"/>
              </a:lnSpc>
            </a:pPr>
            <a:endParaRPr lang="en-US" altLang="en-US" sz="2800" dirty="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6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27683">
                                            <p:txEl>
                                              <p:pRg st="0" end="0"/>
                                            </p:txEl>
                                          </p:spTgt>
                                        </p:tgtEl>
                                        <p:attrNameLst>
                                          <p:attrName>ppt_c</p:attrName>
                                        </p:attrNameLst>
                                      </p:cBhvr>
                                      <p:to>
                                        <a:srgbClr val="B2B2B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6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27683">
                                            <p:txEl>
                                              <p:pRg st="1" end="1"/>
                                            </p:txEl>
                                          </p:spTgt>
                                        </p:tgtEl>
                                        <p:attrNameLst>
                                          <p:attrName>ppt_c</p:attrName>
                                        </p:attrNameLst>
                                      </p:cBhvr>
                                      <p:to>
                                        <a:srgbClr val="B2B2B2"/>
                                      </p:to>
                                    </p:animClr>
                                  </p:subTnLst>
                                </p:cTn>
                              </p:par>
                              <p:par>
                                <p:cTn id="11" presetID="1" presetClass="entr" presetSubtype="0" fill="hold" grpId="0" nodeType="withEffect">
                                  <p:stCondLst>
                                    <p:cond delay="0"/>
                                  </p:stCondLst>
                                  <p:childTnLst>
                                    <p:set>
                                      <p:cBhvr>
                                        <p:cTn id="12" dur="1" fill="hold">
                                          <p:stCondLst>
                                            <p:cond delay="499"/>
                                          </p:stCondLst>
                                        </p:cTn>
                                        <p:tgtEl>
                                          <p:spTgt spid="32768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27683">
                                            <p:txEl>
                                              <p:pRg st="2" end="2"/>
                                            </p:txEl>
                                          </p:spTgt>
                                        </p:tgtEl>
                                        <p:attrNameLst>
                                          <p:attrName>ppt_c</p:attrName>
                                        </p:attrNameLst>
                                      </p:cBhvr>
                                      <p:to>
                                        <a:srgbClr val="B2B2B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2768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27683">
                                            <p:txEl>
                                              <p:pRg st="3" end="3"/>
                                            </p:txEl>
                                          </p:spTgt>
                                        </p:tgtEl>
                                        <p:attrNameLst>
                                          <p:attrName>ppt_c</p:attrName>
                                        </p:attrNameLst>
                                      </p:cBhvr>
                                      <p:to>
                                        <a:srgbClr val="B2B2B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2768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27683">
                                            <p:txEl>
                                              <p:pRg st="4" end="4"/>
                                            </p:txEl>
                                          </p:spTgt>
                                        </p:tgtEl>
                                        <p:attrNameLst>
                                          <p:attrName>ppt_c</p:attrName>
                                        </p:attrNameLst>
                                      </p:cBhvr>
                                      <p:to>
                                        <a:srgbClr val="B2B2B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2768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27683">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uiExpand="1"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C15B975E-AE8C-3706-E906-95EA67120899}"/>
              </a:ext>
            </a:extLst>
          </p:cNvPr>
          <p:cNvSpPr>
            <a:spLocks noGrp="1" noChangeArrowheads="1"/>
          </p:cNvSpPr>
          <p:nvPr>
            <p:ph type="title"/>
          </p:nvPr>
        </p:nvSpPr>
        <p:spPr>
          <a:xfrm>
            <a:off x="914400" y="18255"/>
            <a:ext cx="10515600" cy="1325563"/>
          </a:xfrm>
        </p:spPr>
        <p:txBody>
          <a:bodyPr/>
          <a:lstStyle/>
          <a:p>
            <a:r>
              <a:rPr lang="en-US" altLang="en-US" sz="3600" b="1" dirty="0">
                <a:solidFill>
                  <a:schemeClr val="bg1"/>
                </a:solidFill>
                <a:latin typeface="+mn-lt"/>
                <a:ea typeface="ＭＳ Ｐゴシック" panose="020B0600070205080204" pitchFamily="34" charset="-128"/>
              </a:rPr>
              <a:t>Fro</a:t>
            </a:r>
            <a:r>
              <a:rPr lang="en-US" altLang="en-US" sz="3600" b="1" dirty="0">
                <a:solidFill>
                  <a:schemeClr val="accent5">
                    <a:lumMod val="50000"/>
                  </a:schemeClr>
                </a:solidFill>
                <a:latin typeface="+mn-lt"/>
                <a:ea typeface="ＭＳ Ｐゴシック" panose="020B0600070205080204" pitchFamily="34" charset="-128"/>
              </a:rPr>
              <a:t>m Good Bankers to Bad Bankers</a:t>
            </a:r>
          </a:p>
        </p:txBody>
      </p:sp>
      <p:sp>
        <p:nvSpPr>
          <p:cNvPr id="372739" name="Rectangle 3">
            <a:extLst>
              <a:ext uri="{FF2B5EF4-FFF2-40B4-BE49-F238E27FC236}">
                <a16:creationId xmlns:a16="http://schemas.microsoft.com/office/drawing/2014/main" id="{535043B5-4F48-DDDB-B4C3-AA4E1F85B33F}"/>
              </a:ext>
            </a:extLst>
          </p:cNvPr>
          <p:cNvSpPr>
            <a:spLocks noGrp="1" noChangeArrowheads="1"/>
          </p:cNvSpPr>
          <p:nvPr>
            <p:ph idx="1"/>
          </p:nvPr>
        </p:nvSpPr>
        <p:spPr>
          <a:xfrm>
            <a:off x="838200" y="1343818"/>
            <a:ext cx="10515600" cy="4833145"/>
          </a:xfrm>
        </p:spPr>
        <p:txBody>
          <a:bodyPr>
            <a:normAutofit/>
          </a:bodyPr>
          <a:lstStyle/>
          <a:p>
            <a:pPr>
              <a:lnSpc>
                <a:spcPct val="90000"/>
              </a:lnSpc>
            </a:pPr>
            <a:r>
              <a:rPr lang="en-US" altLang="en-US" sz="2800" b="1" dirty="0">
                <a:solidFill>
                  <a:schemeClr val="accent5">
                    <a:lumMod val="50000"/>
                  </a:schemeClr>
                </a:solidFill>
                <a:ea typeface="ＭＳ Ｐゴシック" panose="020B0600070205080204" pitchFamily="34" charset="-128"/>
              </a:rPr>
              <a:t>Technical mismanagement. Most popular mistakes:</a:t>
            </a:r>
          </a:p>
          <a:p>
            <a:pPr lvl="1">
              <a:lnSpc>
                <a:spcPct val="90000"/>
              </a:lnSpc>
              <a:buFont typeface="Wingdings" panose="05000000000000000000" pitchFamily="2" charset="2"/>
              <a:buChar char="ü"/>
            </a:pPr>
            <a:r>
              <a:rPr lang="en-US" altLang="en-US" sz="2400" b="1" i="1" dirty="0">
                <a:ea typeface="ＭＳ Ｐゴシック" panose="020B0600070205080204" pitchFamily="34" charset="-128"/>
              </a:rPr>
              <a:t>Mismatched risk</a:t>
            </a:r>
            <a:r>
              <a:rPr lang="en-US" altLang="en-US" sz="2400" b="1" dirty="0">
                <a:ea typeface="ＭＳ Ｐゴシック" panose="020B0600070205080204" pitchFamily="34" charset="-128"/>
              </a:rPr>
              <a:t>: too much term transformation or FX risk</a:t>
            </a:r>
          </a:p>
          <a:p>
            <a:pPr lvl="1">
              <a:lnSpc>
                <a:spcPct val="90000"/>
              </a:lnSpc>
              <a:buFont typeface="Wingdings" panose="05000000000000000000" pitchFamily="2" charset="2"/>
              <a:buChar char="ü"/>
            </a:pPr>
            <a:r>
              <a:rPr lang="en-US" altLang="en-US" sz="2400" b="1" i="1" dirty="0">
                <a:ea typeface="ＭＳ Ｐゴシック" panose="020B0600070205080204" pitchFamily="34" charset="-128"/>
              </a:rPr>
              <a:t>Concentrated risk</a:t>
            </a:r>
            <a:r>
              <a:rPr lang="en-US" altLang="en-US" sz="2400" b="1" dirty="0">
                <a:ea typeface="ＭＳ Ｐゴシック" panose="020B0600070205080204" pitchFamily="34" charset="-128"/>
              </a:rPr>
              <a:t>: lend too much to single or (</a:t>
            </a:r>
            <a:r>
              <a:rPr lang="en-US" altLang="en-US" sz="2400" b="1" dirty="0" err="1">
                <a:ea typeface="ＭＳ Ｐゴシック" panose="020B0600070205080204" pitchFamily="34" charset="-128"/>
              </a:rPr>
              <a:t>cor</a:t>
            </a:r>
            <a:r>
              <a:rPr lang="en-US" altLang="en-US" sz="2400" b="1" dirty="0">
                <a:ea typeface="ＭＳ Ｐゴシック" panose="020B0600070205080204" pitchFamily="34" charset="-128"/>
              </a:rPr>
              <a:t>-)related borrowers</a:t>
            </a:r>
          </a:p>
          <a:p>
            <a:pPr>
              <a:lnSpc>
                <a:spcPct val="90000"/>
              </a:lnSpc>
            </a:pPr>
            <a:r>
              <a:rPr lang="en-US" altLang="en-US" sz="2800" b="1" dirty="0">
                <a:solidFill>
                  <a:schemeClr val="accent5">
                    <a:lumMod val="50000"/>
                  </a:schemeClr>
                </a:solidFill>
                <a:ea typeface="ＭＳ Ｐゴシック" panose="020B0600070205080204" pitchFamily="34" charset="-128"/>
              </a:rPr>
              <a:t>Cosmetic mismanagement</a:t>
            </a:r>
          </a:p>
          <a:p>
            <a:pPr lvl="1">
              <a:lnSpc>
                <a:spcPct val="90000"/>
              </a:lnSpc>
              <a:buFont typeface="Wingdings" panose="05000000000000000000" pitchFamily="2" charset="2"/>
              <a:buChar char="ü"/>
            </a:pPr>
            <a:r>
              <a:rPr lang="en-US" altLang="en-US" sz="2400" b="1" i="1" dirty="0">
                <a:ea typeface="ＭＳ Ｐゴシック" panose="020B0600070205080204" pitchFamily="34" charset="-128"/>
              </a:rPr>
              <a:t>Evergreening</a:t>
            </a:r>
            <a:r>
              <a:rPr lang="en-US" altLang="en-US" sz="2400" b="1" dirty="0">
                <a:ea typeface="ＭＳ Ｐゴシック" panose="020B0600070205080204" pitchFamily="34" charset="-128"/>
              </a:rPr>
              <a:t>: “All new loans are good, as have not had time to go bad yet.”</a:t>
            </a:r>
          </a:p>
          <a:p>
            <a:pPr lvl="1">
              <a:lnSpc>
                <a:spcPct val="90000"/>
              </a:lnSpc>
              <a:buFont typeface="Wingdings" panose="05000000000000000000" pitchFamily="2" charset="2"/>
              <a:buChar char="ü"/>
            </a:pPr>
            <a:r>
              <a:rPr lang="en-US" altLang="en-US" sz="2400" b="1" i="1" dirty="0">
                <a:ea typeface="ＭＳ Ｐゴシック" panose="020B0600070205080204" pitchFamily="34" charset="-128"/>
              </a:rPr>
              <a:t>Upside down income statement</a:t>
            </a:r>
            <a:r>
              <a:rPr lang="en-US" altLang="en-US" sz="2400" b="1" dirty="0">
                <a:ea typeface="ＭＳ Ｐゴシック" panose="020B0600070205080204" pitchFamily="34" charset="-128"/>
              </a:rPr>
              <a:t>:</a:t>
            </a:r>
          </a:p>
          <a:p>
            <a:pPr lvl="1">
              <a:lnSpc>
                <a:spcPct val="90000"/>
              </a:lnSpc>
              <a:buFontTx/>
              <a:buNone/>
            </a:pPr>
            <a:r>
              <a:rPr lang="en-US" altLang="en-US" sz="2400" b="1" dirty="0">
                <a:ea typeface="ＭＳ Ｐゴシック" panose="020B0600070205080204" pitchFamily="34" charset="-128"/>
              </a:rPr>
              <a:t>	</a:t>
            </a:r>
            <a:r>
              <a:rPr lang="en-US" altLang="en-US" sz="2400" b="1" u="sng" dirty="0">
                <a:ea typeface="ＭＳ Ｐゴシック" panose="020B0600070205080204" pitchFamily="34" charset="-128"/>
              </a:rPr>
              <a:t>Normal P&amp;L statement</a:t>
            </a:r>
            <a:r>
              <a:rPr lang="en-US" altLang="en-US" sz="2400" b="1" dirty="0">
                <a:ea typeface="ＭＳ Ｐゴシック" panose="020B0600070205080204" pitchFamily="34" charset="-128"/>
              </a:rPr>
              <a:t>: start with revenues (interest and fees received), subtract costs (interest paid and other costs), pay taxes, and decide how much to retain, paying the rest as dividends.</a:t>
            </a:r>
          </a:p>
          <a:p>
            <a:pPr lvl="1">
              <a:lnSpc>
                <a:spcPct val="90000"/>
              </a:lnSpc>
              <a:buFontTx/>
              <a:buNone/>
            </a:pPr>
            <a:r>
              <a:rPr lang="en-US" altLang="en-US" sz="2400" b="1" dirty="0">
                <a:ea typeface="ＭＳ Ｐゴシック" panose="020B0600070205080204" pitchFamily="34" charset="-128"/>
              </a:rPr>
              <a:t>	</a:t>
            </a:r>
            <a:r>
              <a:rPr lang="en-US" altLang="en-US" sz="2400" b="1" u="sng" dirty="0">
                <a:ea typeface="ＭＳ Ｐゴシック" panose="020B0600070205080204" pitchFamily="34" charset="-128"/>
              </a:rPr>
              <a:t>Fake P&amp;L</a:t>
            </a:r>
            <a:r>
              <a:rPr lang="en-US" altLang="en-US" sz="2400" b="1" dirty="0">
                <a:ea typeface="ＭＳ Ｐゴシック" panose="020B0600070205080204" pitchFamily="34" charset="-128"/>
              </a:rPr>
              <a:t>: start with the dividends needed to pay to avoid suspicion, then invent the other numbers, such as by showing as interest received interest due but not paid</a:t>
            </a:r>
          </a:p>
          <a:p>
            <a:pPr lvl="1">
              <a:lnSpc>
                <a:spcPct val="90000"/>
              </a:lnSpc>
              <a:buFontTx/>
              <a:buNone/>
            </a:pPr>
            <a:endParaRPr lang="en-US" altLang="en-US" sz="2400" dirty="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2739">
                                            <p:txEl>
                                              <p:pRg st="0" end="0"/>
                                            </p:txEl>
                                          </p:spTgt>
                                        </p:tgtEl>
                                        <p:attrNameLst>
                                          <p:attrName>style.visibility</p:attrName>
                                        </p:attrNameLst>
                                      </p:cBhvr>
                                      <p:to>
                                        <p:strVal val="visible"/>
                                      </p:to>
                                    </p:set>
                                    <p:animEffect transition="in" filter="dissolve">
                                      <p:cBhvr>
                                        <p:cTn id="7" dur="500"/>
                                        <p:tgtEl>
                                          <p:spTgt spid="372739">
                                            <p:txEl>
                                              <p:pRg st="0" end="0"/>
                                            </p:txEl>
                                          </p:spTgt>
                                        </p:tgtEl>
                                      </p:cBhvr>
                                    </p:animEffect>
                                  </p:childTnLst>
                                  <p:subTnLst>
                                    <p:animClr clrSpc="rgb" dir="cw">
                                      <p:cBhvr override="childStyle">
                                        <p:cTn dur="1" fill="hold" display="0" masterRel="nextClick" afterEffect="1"/>
                                        <p:tgtEl>
                                          <p:spTgt spid="372739">
                                            <p:txEl>
                                              <p:pRg st="0" end="0"/>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2739">
                                            <p:txEl>
                                              <p:pRg st="1" end="1"/>
                                            </p:txEl>
                                          </p:spTgt>
                                        </p:tgtEl>
                                        <p:attrNameLst>
                                          <p:attrName>style.visibility</p:attrName>
                                        </p:attrNameLst>
                                      </p:cBhvr>
                                      <p:to>
                                        <p:strVal val="visible"/>
                                      </p:to>
                                    </p:set>
                                    <p:animEffect transition="in" filter="dissolve">
                                      <p:cBhvr>
                                        <p:cTn id="12" dur="500"/>
                                        <p:tgtEl>
                                          <p:spTgt spid="372739">
                                            <p:txEl>
                                              <p:pRg st="1" end="1"/>
                                            </p:txEl>
                                          </p:spTgt>
                                        </p:tgtEl>
                                      </p:cBhvr>
                                    </p:animEffect>
                                  </p:childTnLst>
                                  <p:subTnLst>
                                    <p:animClr clrSpc="rgb" dir="cw">
                                      <p:cBhvr override="childStyle">
                                        <p:cTn dur="1" fill="hold" display="0" masterRel="nextClick" afterEffect="1"/>
                                        <p:tgtEl>
                                          <p:spTgt spid="372739">
                                            <p:txEl>
                                              <p:pRg st="1" end="1"/>
                                            </p:txEl>
                                          </p:spTgt>
                                        </p:tgtEl>
                                        <p:attrNameLst>
                                          <p:attrName>ppt_c</p:attrName>
                                        </p:attrNameLst>
                                      </p:cBhvr>
                                      <p:to>
                                        <a:schemeClr val="folHlink"/>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2739">
                                            <p:txEl>
                                              <p:pRg st="2" end="2"/>
                                            </p:txEl>
                                          </p:spTgt>
                                        </p:tgtEl>
                                        <p:attrNameLst>
                                          <p:attrName>style.visibility</p:attrName>
                                        </p:attrNameLst>
                                      </p:cBhvr>
                                      <p:to>
                                        <p:strVal val="visible"/>
                                      </p:to>
                                    </p:set>
                                    <p:animEffect transition="in" filter="dissolve">
                                      <p:cBhvr>
                                        <p:cTn id="17" dur="500"/>
                                        <p:tgtEl>
                                          <p:spTgt spid="372739">
                                            <p:txEl>
                                              <p:pRg st="2" end="2"/>
                                            </p:txEl>
                                          </p:spTgt>
                                        </p:tgtEl>
                                      </p:cBhvr>
                                    </p:animEffect>
                                  </p:childTnLst>
                                  <p:subTnLst>
                                    <p:animClr clrSpc="rgb" dir="cw">
                                      <p:cBhvr override="childStyle">
                                        <p:cTn dur="1" fill="hold" display="0" masterRel="nextClick" afterEffect="1"/>
                                        <p:tgtEl>
                                          <p:spTgt spid="372739">
                                            <p:txEl>
                                              <p:pRg st="2" end="2"/>
                                            </p:txEl>
                                          </p:spTgt>
                                        </p:tgtEl>
                                        <p:attrNameLst>
                                          <p:attrName>ppt_c</p:attrName>
                                        </p:attrNameLst>
                                      </p:cBhvr>
                                      <p:to>
                                        <a:schemeClr val="folHlink"/>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2739">
                                            <p:txEl>
                                              <p:pRg st="3" end="3"/>
                                            </p:txEl>
                                          </p:spTgt>
                                        </p:tgtEl>
                                        <p:attrNameLst>
                                          <p:attrName>style.visibility</p:attrName>
                                        </p:attrNameLst>
                                      </p:cBhvr>
                                      <p:to>
                                        <p:strVal val="visible"/>
                                      </p:to>
                                    </p:set>
                                    <p:animEffect transition="in" filter="dissolve">
                                      <p:cBhvr>
                                        <p:cTn id="22" dur="500"/>
                                        <p:tgtEl>
                                          <p:spTgt spid="372739">
                                            <p:txEl>
                                              <p:pRg st="3" end="3"/>
                                            </p:txEl>
                                          </p:spTgt>
                                        </p:tgtEl>
                                      </p:cBhvr>
                                    </p:animEffect>
                                  </p:childTnLst>
                                  <p:subTnLst>
                                    <p:animClr clrSpc="rgb" dir="cw">
                                      <p:cBhvr override="childStyle">
                                        <p:cTn dur="1" fill="hold" display="0" masterRel="nextClick" afterEffect="1"/>
                                        <p:tgtEl>
                                          <p:spTgt spid="372739">
                                            <p:txEl>
                                              <p:pRg st="3" end="3"/>
                                            </p:txEl>
                                          </p:spTgt>
                                        </p:tgtEl>
                                        <p:attrNameLst>
                                          <p:attrName>ppt_c</p:attrName>
                                        </p:attrNameLst>
                                      </p:cBhvr>
                                      <p:to>
                                        <a:schemeClr val="folHlink"/>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2739">
                                            <p:txEl>
                                              <p:pRg st="4" end="4"/>
                                            </p:txEl>
                                          </p:spTgt>
                                        </p:tgtEl>
                                        <p:attrNameLst>
                                          <p:attrName>style.visibility</p:attrName>
                                        </p:attrNameLst>
                                      </p:cBhvr>
                                      <p:to>
                                        <p:strVal val="visible"/>
                                      </p:to>
                                    </p:set>
                                    <p:animEffect transition="in" filter="dissolve">
                                      <p:cBhvr>
                                        <p:cTn id="27" dur="500"/>
                                        <p:tgtEl>
                                          <p:spTgt spid="372739">
                                            <p:txEl>
                                              <p:pRg st="4" end="4"/>
                                            </p:txEl>
                                          </p:spTgt>
                                        </p:tgtEl>
                                      </p:cBhvr>
                                    </p:animEffect>
                                  </p:childTnLst>
                                  <p:subTnLst>
                                    <p:animClr clrSpc="rgb" dir="cw">
                                      <p:cBhvr override="childStyle">
                                        <p:cTn dur="1" fill="hold" display="0" masterRel="nextClick" afterEffect="1"/>
                                        <p:tgtEl>
                                          <p:spTgt spid="372739">
                                            <p:txEl>
                                              <p:pRg st="4" end="4"/>
                                            </p:txEl>
                                          </p:spTgt>
                                        </p:tgtEl>
                                        <p:attrNameLst>
                                          <p:attrName>ppt_c</p:attrName>
                                        </p:attrNameLst>
                                      </p:cBhvr>
                                      <p:to>
                                        <a:schemeClr val="folHlink"/>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72739">
                                            <p:txEl>
                                              <p:pRg st="5" end="5"/>
                                            </p:txEl>
                                          </p:spTgt>
                                        </p:tgtEl>
                                        <p:attrNameLst>
                                          <p:attrName>style.visibility</p:attrName>
                                        </p:attrNameLst>
                                      </p:cBhvr>
                                      <p:to>
                                        <p:strVal val="visible"/>
                                      </p:to>
                                    </p:set>
                                    <p:animEffect transition="in" filter="dissolve">
                                      <p:cBhvr>
                                        <p:cTn id="32" dur="500"/>
                                        <p:tgtEl>
                                          <p:spTgt spid="372739">
                                            <p:txEl>
                                              <p:pRg st="5" end="5"/>
                                            </p:txEl>
                                          </p:spTgt>
                                        </p:tgtEl>
                                      </p:cBhvr>
                                    </p:animEffect>
                                  </p:childTnLst>
                                  <p:subTnLst>
                                    <p:animClr clrSpc="rgb" dir="cw">
                                      <p:cBhvr override="childStyle">
                                        <p:cTn dur="1" fill="hold" display="0" masterRel="nextClick" afterEffect="1"/>
                                        <p:tgtEl>
                                          <p:spTgt spid="372739">
                                            <p:txEl>
                                              <p:pRg st="5" end="5"/>
                                            </p:txEl>
                                          </p:spTgt>
                                        </p:tgtEl>
                                        <p:attrNameLst>
                                          <p:attrName>ppt_c</p:attrName>
                                        </p:attrNameLst>
                                      </p:cBhvr>
                                      <p:to>
                                        <a:schemeClr val="folHlink"/>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2739">
                                            <p:txEl>
                                              <p:pRg st="6" end="6"/>
                                            </p:txEl>
                                          </p:spTgt>
                                        </p:tgtEl>
                                        <p:attrNameLst>
                                          <p:attrName>style.visibility</p:attrName>
                                        </p:attrNameLst>
                                      </p:cBhvr>
                                      <p:to>
                                        <p:strVal val="visible"/>
                                      </p:to>
                                    </p:set>
                                    <p:animEffect transition="in" filter="dissolve">
                                      <p:cBhvr>
                                        <p:cTn id="37" dur="500"/>
                                        <p:tgtEl>
                                          <p:spTgt spid="372739">
                                            <p:txEl>
                                              <p:pRg st="6" end="6"/>
                                            </p:txEl>
                                          </p:spTgt>
                                        </p:tgtEl>
                                      </p:cBhvr>
                                    </p:animEffect>
                                  </p:childTnLst>
                                  <p:subTnLst>
                                    <p:animClr clrSpc="rgb" dir="cw">
                                      <p:cBhvr override="childStyle">
                                        <p:cTn dur="1" fill="hold" display="0" masterRel="nextClick" afterEffect="1"/>
                                        <p:tgtEl>
                                          <p:spTgt spid="372739">
                                            <p:txEl>
                                              <p:pRg st="6" end="6"/>
                                            </p:txEl>
                                          </p:spTgt>
                                        </p:tgtEl>
                                        <p:attrNameLst>
                                          <p:attrName>ppt_c</p:attrName>
                                        </p:attrNameLst>
                                      </p:cBhvr>
                                      <p:to>
                                        <a:schemeClr val="folHlink"/>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72739">
                                            <p:txEl>
                                              <p:pRg st="7" end="7"/>
                                            </p:txEl>
                                          </p:spTgt>
                                        </p:tgtEl>
                                        <p:attrNameLst>
                                          <p:attrName>style.visibility</p:attrName>
                                        </p:attrNameLst>
                                      </p:cBhvr>
                                      <p:to>
                                        <p:strVal val="visible"/>
                                      </p:to>
                                    </p:set>
                                    <p:animEffect transition="in" filter="dissolve">
                                      <p:cBhvr>
                                        <p:cTn id="42" dur="500"/>
                                        <p:tgtEl>
                                          <p:spTgt spid="372739">
                                            <p:txEl>
                                              <p:pRg st="7" end="7"/>
                                            </p:txEl>
                                          </p:spTgt>
                                        </p:tgtEl>
                                      </p:cBhvr>
                                    </p:animEffect>
                                  </p:childTnLst>
                                  <p:subTnLst>
                                    <p:animClr clrSpc="rgb" dir="cw">
                                      <p:cBhvr override="childStyle">
                                        <p:cTn dur="1" fill="hold" display="0" masterRel="nextClick" afterEffect="1"/>
                                        <p:tgtEl>
                                          <p:spTgt spid="372739">
                                            <p:txEl>
                                              <p:pRg st="7" end="7"/>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2FA67D0B-FE5A-D399-F617-EF24DF0A34CB}"/>
              </a:ext>
            </a:extLst>
          </p:cNvPr>
          <p:cNvSpPr>
            <a:spLocks noGrp="1" noChangeArrowheads="1"/>
          </p:cNvSpPr>
          <p:nvPr>
            <p:ph type="title"/>
          </p:nvPr>
        </p:nvSpPr>
        <p:spPr>
          <a:xfrm>
            <a:off x="762000" y="0"/>
            <a:ext cx="10515600" cy="1325563"/>
          </a:xfrm>
        </p:spPr>
        <p:txBody>
          <a:bodyPr>
            <a:normAutofit/>
          </a:bodyPr>
          <a:lstStyle/>
          <a:p>
            <a:r>
              <a:rPr lang="en-US" altLang="en-US" sz="3600" b="1" dirty="0">
                <a:solidFill>
                  <a:schemeClr val="bg1"/>
                </a:solidFill>
                <a:latin typeface="+mn-lt"/>
                <a:ea typeface="ＭＳ Ｐゴシック" panose="020B0600070205080204" pitchFamily="34" charset="-128"/>
              </a:rPr>
              <a:t>Goo</a:t>
            </a:r>
            <a:r>
              <a:rPr lang="en-US" altLang="en-US" sz="3600" b="1" dirty="0">
                <a:solidFill>
                  <a:schemeClr val="accent5">
                    <a:lumMod val="50000"/>
                  </a:schemeClr>
                </a:solidFill>
                <a:latin typeface="+mn-lt"/>
                <a:ea typeface="ＭＳ Ｐゴシック" panose="020B0600070205080204" pitchFamily="34" charset="-128"/>
              </a:rPr>
              <a:t>d Bankers to Bad, II</a:t>
            </a:r>
          </a:p>
        </p:txBody>
      </p:sp>
      <p:sp>
        <p:nvSpPr>
          <p:cNvPr id="47106" name="Content Placeholder 2">
            <a:extLst>
              <a:ext uri="{FF2B5EF4-FFF2-40B4-BE49-F238E27FC236}">
                <a16:creationId xmlns:a16="http://schemas.microsoft.com/office/drawing/2014/main" id="{D47063FA-994F-2BBB-48F6-B578AFA47825}"/>
              </a:ext>
            </a:extLst>
          </p:cNvPr>
          <p:cNvSpPr>
            <a:spLocks noGrp="1" noChangeArrowheads="1"/>
          </p:cNvSpPr>
          <p:nvPr>
            <p:ph idx="1"/>
          </p:nvPr>
        </p:nvSpPr>
        <p:spPr>
          <a:xfrm>
            <a:off x="838200" y="1325563"/>
            <a:ext cx="10515600" cy="4851400"/>
          </a:xfrm>
        </p:spPr>
        <p:txBody>
          <a:bodyPr/>
          <a:lstStyle/>
          <a:p>
            <a:pPr>
              <a:lnSpc>
                <a:spcPct val="90000"/>
              </a:lnSpc>
            </a:pPr>
            <a:r>
              <a:rPr lang="en-US" altLang="en-US" sz="2800" b="1" dirty="0">
                <a:solidFill>
                  <a:schemeClr val="accent5">
                    <a:lumMod val="50000"/>
                  </a:schemeClr>
                </a:solidFill>
                <a:ea typeface="ＭＳ Ｐゴシック" panose="020B0600070205080204" pitchFamily="34" charset="-128"/>
              </a:rPr>
              <a:t>Desperate mismanagement</a:t>
            </a:r>
          </a:p>
          <a:p>
            <a:pPr lvl="1">
              <a:lnSpc>
                <a:spcPct val="90000"/>
              </a:lnSpc>
              <a:buFont typeface="Wingdings" panose="05000000000000000000" pitchFamily="2" charset="2"/>
              <a:buChar char="ü"/>
            </a:pPr>
            <a:r>
              <a:rPr lang="en-US" altLang="en-US" b="1" dirty="0">
                <a:ea typeface="ＭＳ Ｐゴシック" panose="020B0600070205080204" pitchFamily="34" charset="-128"/>
              </a:rPr>
              <a:t>Taking very high risks with depositors’ funds is legal (though literally gambling is not).</a:t>
            </a:r>
          </a:p>
          <a:p>
            <a:pPr lvl="1">
              <a:lnSpc>
                <a:spcPct val="90000"/>
              </a:lnSpc>
              <a:buFont typeface="Wingdings" panose="05000000000000000000" pitchFamily="2" charset="2"/>
              <a:buChar char="ü"/>
            </a:pPr>
            <a:r>
              <a:rPr lang="en-US" altLang="en-US" b="1" dirty="0">
                <a:ea typeface="ＭＳ Ｐゴシック" panose="020B0600070205080204" pitchFamily="34" charset="-128"/>
              </a:rPr>
              <a:t>Pay high rates of return to get more deposits, make more high-risk loans or investments, and hope to survive (Ponzi Finance, or almost a Ponzi Scheme)</a:t>
            </a:r>
          </a:p>
          <a:p>
            <a:pPr>
              <a:lnSpc>
                <a:spcPct val="90000"/>
              </a:lnSpc>
            </a:pPr>
            <a:r>
              <a:rPr lang="en-US" altLang="en-US" sz="2800" b="1" dirty="0">
                <a:solidFill>
                  <a:schemeClr val="accent5">
                    <a:lumMod val="50000"/>
                  </a:schemeClr>
                </a:solidFill>
                <a:ea typeface="ＭＳ Ｐゴシック" panose="020B0600070205080204" pitchFamily="34" charset="-128"/>
              </a:rPr>
              <a:t>Fraud, flight or other exit: stealing money from the bank and leave the country, or committing suicide the final options. Or jail </a:t>
            </a:r>
          </a:p>
          <a:p>
            <a:r>
              <a:rPr lang="en-US" altLang="en-US" b="1" dirty="0">
                <a:solidFill>
                  <a:schemeClr val="accent5">
                    <a:lumMod val="50000"/>
                  </a:schemeClr>
                </a:solidFill>
                <a:ea typeface="ＭＳ Ｐゴシック" panose="020B0600070205080204" pitchFamily="34" charset="-128"/>
              </a:rPr>
              <a:t>Texas S&amp;Ls’ example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blinds(horizontal)">
                                      <p:cBhvr>
                                        <p:cTn id="7" dur="500"/>
                                        <p:tgtEl>
                                          <p:spTgt spid="471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06">
                                            <p:txEl>
                                              <p:pRg st="1" end="1"/>
                                            </p:txEl>
                                          </p:spTgt>
                                        </p:tgtEl>
                                        <p:attrNameLst>
                                          <p:attrName>style.visibility</p:attrName>
                                        </p:attrNameLst>
                                      </p:cBhvr>
                                      <p:to>
                                        <p:strVal val="visible"/>
                                      </p:to>
                                    </p:set>
                                    <p:animEffect transition="in" filter="blinds(horizontal)">
                                      <p:cBhvr>
                                        <p:cTn id="12" dur="500"/>
                                        <p:tgtEl>
                                          <p:spTgt spid="471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106">
                                            <p:txEl>
                                              <p:pRg st="2" end="2"/>
                                            </p:txEl>
                                          </p:spTgt>
                                        </p:tgtEl>
                                        <p:attrNameLst>
                                          <p:attrName>style.visibility</p:attrName>
                                        </p:attrNameLst>
                                      </p:cBhvr>
                                      <p:to>
                                        <p:strVal val="visible"/>
                                      </p:to>
                                    </p:set>
                                    <p:animEffect transition="in" filter="blinds(horizontal)">
                                      <p:cBhvr>
                                        <p:cTn id="17" dur="500"/>
                                        <p:tgtEl>
                                          <p:spTgt spid="471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106">
                                            <p:txEl>
                                              <p:pRg st="3" end="3"/>
                                            </p:txEl>
                                          </p:spTgt>
                                        </p:tgtEl>
                                        <p:attrNameLst>
                                          <p:attrName>style.visibility</p:attrName>
                                        </p:attrNameLst>
                                      </p:cBhvr>
                                      <p:to>
                                        <p:strVal val="visible"/>
                                      </p:to>
                                    </p:set>
                                    <p:animEffect transition="in" filter="blinds(horizontal)">
                                      <p:cBhvr>
                                        <p:cTn id="22" dur="500"/>
                                        <p:tgtEl>
                                          <p:spTgt spid="471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7106">
                                            <p:txEl>
                                              <p:pRg st="4" end="4"/>
                                            </p:txEl>
                                          </p:spTgt>
                                        </p:tgtEl>
                                        <p:attrNameLst>
                                          <p:attrName>style.visibility</p:attrName>
                                        </p:attrNameLst>
                                      </p:cBhvr>
                                      <p:to>
                                        <p:strVal val="visible"/>
                                      </p:to>
                                    </p:set>
                                    <p:animEffect transition="in" filter="blinds(horizontal)">
                                      <p:cBhvr>
                                        <p:cTn id="27" dur="500"/>
                                        <p:tgtEl>
                                          <p:spTgt spid="471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352FB255-AB68-CFA9-A3B3-43B7501E9B51}"/>
              </a:ext>
            </a:extLst>
          </p:cNvPr>
          <p:cNvSpPr>
            <a:spLocks noGrp="1" noChangeArrowheads="1"/>
          </p:cNvSpPr>
          <p:nvPr>
            <p:ph type="title"/>
          </p:nvPr>
        </p:nvSpPr>
        <p:spPr>
          <a:xfrm>
            <a:off x="685800" y="152400"/>
            <a:ext cx="10668000" cy="1325563"/>
          </a:xfrm>
        </p:spPr>
        <p:txBody>
          <a:bodyPr>
            <a:normAutofit fontScale="90000"/>
          </a:bodyPr>
          <a:lstStyle/>
          <a:p>
            <a:pPr algn="ctr"/>
            <a:r>
              <a:rPr lang="en-US" altLang="en-US" sz="3300" b="1" dirty="0">
                <a:solidFill>
                  <a:schemeClr val="bg1"/>
                </a:solidFill>
                <a:latin typeface="+mn-lt"/>
                <a:ea typeface="ＭＳ Ｐゴシック" panose="020B0600070205080204" pitchFamily="34" charset="-128"/>
              </a:rPr>
              <a:t>Disin</a:t>
            </a:r>
            <a:r>
              <a:rPr lang="en-US" altLang="en-US" sz="3300" b="1" dirty="0">
                <a:solidFill>
                  <a:schemeClr val="accent5">
                    <a:lumMod val="50000"/>
                  </a:schemeClr>
                </a:solidFill>
                <a:latin typeface="+mn-lt"/>
                <a:ea typeface="ＭＳ Ｐゴシック" panose="020B0600070205080204" pitchFamily="34" charset="-128"/>
              </a:rPr>
              <a:t>formation Pays Well: auditors’ conflict of interest when they get big consulting fees, in effect a bribe for a positive audit </a:t>
            </a:r>
            <a:endParaRPr lang="en-US" altLang="en-US" sz="2400" dirty="0">
              <a:ea typeface="ＭＳ Ｐゴシック" panose="020B0600070205080204" pitchFamily="34" charset="-128"/>
            </a:endParaRPr>
          </a:p>
        </p:txBody>
      </p:sp>
      <p:pic>
        <p:nvPicPr>
          <p:cNvPr id="57346" name="Picture 4" descr="accountants002">
            <a:extLst>
              <a:ext uri="{FF2B5EF4-FFF2-40B4-BE49-F238E27FC236}">
                <a16:creationId xmlns:a16="http://schemas.microsoft.com/office/drawing/2014/main" id="{4FCB7515-FFA3-6EC6-9C4F-E839E675DF3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362200" y="1555115"/>
            <a:ext cx="7768748" cy="4937760"/>
          </a:xfr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7EB6A9C7-2409-1DB6-ED49-8D2E1D858B6D}"/>
              </a:ext>
            </a:extLst>
          </p:cNvPr>
          <p:cNvSpPr>
            <a:spLocks noGrp="1" noChangeArrowheads="1"/>
          </p:cNvSpPr>
          <p:nvPr>
            <p:ph type="title"/>
          </p:nvPr>
        </p:nvSpPr>
        <p:spPr>
          <a:xfrm>
            <a:off x="1066800" y="228600"/>
            <a:ext cx="10515600" cy="1325563"/>
          </a:xfrm>
        </p:spPr>
        <p:txBody>
          <a:bodyPr>
            <a:normAutofit/>
          </a:bodyPr>
          <a:lstStyle/>
          <a:p>
            <a:r>
              <a:rPr lang="en-US" altLang="en-US" sz="3600" b="1" dirty="0">
                <a:solidFill>
                  <a:schemeClr val="bg1"/>
                </a:solidFill>
                <a:latin typeface="+mn-lt"/>
                <a:ea typeface="ＭＳ Ｐゴシック" panose="020B0600070205080204" pitchFamily="34" charset="-128"/>
              </a:rPr>
              <a:t>In </a:t>
            </a:r>
            <a:r>
              <a:rPr lang="en-US" altLang="en-US" sz="3600" b="1" dirty="0">
                <a:solidFill>
                  <a:schemeClr val="accent5">
                    <a:lumMod val="50000"/>
                  </a:schemeClr>
                </a:solidFill>
                <a:latin typeface="+mn-lt"/>
                <a:ea typeface="ＭＳ Ｐゴシック" panose="020B0600070205080204" pitchFamily="34" charset="-128"/>
              </a:rPr>
              <a:t>Sum: Causes of Crises</a:t>
            </a:r>
            <a:br>
              <a:rPr lang="en-US" altLang="en-US" sz="3600" b="1" dirty="0">
                <a:solidFill>
                  <a:schemeClr val="accent5">
                    <a:lumMod val="50000"/>
                  </a:schemeClr>
                </a:solidFill>
                <a:latin typeface="+mn-lt"/>
                <a:ea typeface="ＭＳ Ｐゴシック" panose="020B0600070205080204" pitchFamily="34" charset="-128"/>
              </a:rPr>
            </a:br>
            <a:r>
              <a:rPr lang="en-US" altLang="en-US" sz="3600" b="1" dirty="0">
                <a:solidFill>
                  <a:schemeClr val="accent5">
                    <a:lumMod val="50000"/>
                  </a:schemeClr>
                </a:solidFill>
                <a:latin typeface="+mn-lt"/>
                <a:ea typeface="ＭＳ Ｐゴシック" panose="020B0600070205080204" pitchFamily="34" charset="-128"/>
              </a:rPr>
              <a:t>				</a:t>
            </a:r>
            <a:r>
              <a:rPr lang="en-US" altLang="en-US" sz="2400" b="1" dirty="0">
                <a:ea typeface="ＭＳ Ｐゴシック" panose="020B0600070205080204" pitchFamily="34" charset="-128"/>
              </a:rPr>
              <a:t>Birds’ Eye View</a:t>
            </a:r>
          </a:p>
        </p:txBody>
      </p:sp>
      <p:sp>
        <p:nvSpPr>
          <p:cNvPr id="53250" name="Content Placeholder 2">
            <a:extLst>
              <a:ext uri="{FF2B5EF4-FFF2-40B4-BE49-F238E27FC236}">
                <a16:creationId xmlns:a16="http://schemas.microsoft.com/office/drawing/2014/main" id="{055E9DF7-C1DD-C593-CB40-C3A888048B49}"/>
              </a:ext>
            </a:extLst>
          </p:cNvPr>
          <p:cNvSpPr>
            <a:spLocks noGrp="1" noChangeArrowheads="1"/>
          </p:cNvSpPr>
          <p:nvPr>
            <p:ph idx="1"/>
          </p:nvPr>
        </p:nvSpPr>
        <p:spPr/>
        <p:txBody>
          <a:bodyPr/>
          <a:lstStyle/>
          <a:p>
            <a:r>
              <a:rPr lang="en-US" altLang="en-US" b="1" dirty="0">
                <a:solidFill>
                  <a:schemeClr val="accent5">
                    <a:lumMod val="50000"/>
                  </a:schemeClr>
                </a:solidFill>
                <a:ea typeface="ＭＳ Ｐゴシック" panose="020B0600070205080204" pitchFamily="34" charset="-128"/>
              </a:rPr>
              <a:t>Excess leverage, mismatched risk, concentrated risk</a:t>
            </a:r>
          </a:p>
          <a:p>
            <a:r>
              <a:rPr lang="en-US" altLang="en-US" b="1" dirty="0">
                <a:solidFill>
                  <a:schemeClr val="accent5">
                    <a:lumMod val="50000"/>
                  </a:schemeClr>
                </a:solidFill>
                <a:ea typeface="ＭＳ Ｐゴシック" panose="020B0600070205080204" pitchFamily="34" charset="-128"/>
              </a:rPr>
              <a:t>Macro cycles – euphoria, then panic</a:t>
            </a:r>
          </a:p>
          <a:p>
            <a:r>
              <a:rPr lang="en-US" altLang="en-US" b="1" dirty="0">
                <a:solidFill>
                  <a:schemeClr val="accent5">
                    <a:lumMod val="50000"/>
                  </a:schemeClr>
                </a:solidFill>
                <a:ea typeface="ＭＳ Ｐゴシック" panose="020B0600070205080204" pitchFamily="34" charset="-128"/>
              </a:rPr>
              <a:t>New Era (change in relative prices, technology, ‘this time is different’ thinking) </a:t>
            </a:r>
          </a:p>
          <a:p>
            <a:r>
              <a:rPr lang="en-US" altLang="en-US" b="1" dirty="0">
                <a:solidFill>
                  <a:schemeClr val="accent5">
                    <a:lumMod val="50000"/>
                  </a:schemeClr>
                </a:solidFill>
                <a:ea typeface="ＭＳ Ｐゴシック" panose="020B0600070205080204" pitchFamily="34" charset="-128"/>
              </a:rPr>
              <a:t>Information problems conceal  vulnerabilities until they become too big to hide</a:t>
            </a:r>
          </a:p>
          <a:p>
            <a:r>
              <a:rPr lang="en-US" altLang="en-US" b="1" dirty="0">
                <a:solidFill>
                  <a:schemeClr val="accent5">
                    <a:lumMod val="50000"/>
                  </a:schemeClr>
                </a:solidFill>
                <a:ea typeface="ＭＳ Ｐゴシック" panose="020B0600070205080204" pitchFamily="34" charset="-128"/>
              </a:rPr>
              <a:t>Complacent, compliant or overwhelmed regulators</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blinds(horizontal)">
                                      <p:cBhvr>
                                        <p:cTn id="7" dur="1000"/>
                                        <p:tgtEl>
                                          <p:spTgt spid="532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0">
                                            <p:txEl>
                                              <p:pRg st="1" end="1"/>
                                            </p:txEl>
                                          </p:spTgt>
                                        </p:tgtEl>
                                        <p:attrNameLst>
                                          <p:attrName>style.visibility</p:attrName>
                                        </p:attrNameLst>
                                      </p:cBhvr>
                                      <p:to>
                                        <p:strVal val="visible"/>
                                      </p:to>
                                    </p:set>
                                    <p:animEffect transition="in" filter="blinds(horizontal)">
                                      <p:cBhvr>
                                        <p:cTn id="12" dur="500"/>
                                        <p:tgtEl>
                                          <p:spTgt spid="532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250">
                                            <p:txEl>
                                              <p:pRg st="2" end="2"/>
                                            </p:txEl>
                                          </p:spTgt>
                                        </p:tgtEl>
                                        <p:attrNameLst>
                                          <p:attrName>style.visibility</p:attrName>
                                        </p:attrNameLst>
                                      </p:cBhvr>
                                      <p:to>
                                        <p:strVal val="visible"/>
                                      </p:to>
                                    </p:set>
                                    <p:animEffect transition="in" filter="blinds(horizontal)">
                                      <p:cBhvr>
                                        <p:cTn id="17" dur="500"/>
                                        <p:tgtEl>
                                          <p:spTgt spid="5325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3250">
                                            <p:txEl>
                                              <p:pRg st="3" end="3"/>
                                            </p:txEl>
                                          </p:spTgt>
                                        </p:tgtEl>
                                        <p:attrNameLst>
                                          <p:attrName>style.visibility</p:attrName>
                                        </p:attrNameLst>
                                      </p:cBhvr>
                                      <p:to>
                                        <p:strVal val="visible"/>
                                      </p:to>
                                    </p:set>
                                    <p:animEffect transition="in" filter="blinds(horizontal)">
                                      <p:cBhvr>
                                        <p:cTn id="22" dur="500"/>
                                        <p:tgtEl>
                                          <p:spTgt spid="5325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3250">
                                            <p:txEl>
                                              <p:pRg st="4" end="4"/>
                                            </p:txEl>
                                          </p:spTgt>
                                        </p:tgtEl>
                                        <p:attrNameLst>
                                          <p:attrName>style.visibility</p:attrName>
                                        </p:attrNameLst>
                                      </p:cBhvr>
                                      <p:to>
                                        <p:strVal val="visible"/>
                                      </p:to>
                                    </p:set>
                                    <p:animEffect transition="in" filter="blinds(horizontal)">
                                      <p:cBhvr>
                                        <p:cTn id="27" dur="500"/>
                                        <p:tgtEl>
                                          <p:spTgt spid="532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51D7EED0-C9EE-FD4E-B43E-F7D800770B54}"/>
              </a:ext>
            </a:extLst>
          </p:cNvPr>
          <p:cNvSpPr>
            <a:spLocks noGrp="1" noChangeArrowheads="1"/>
          </p:cNvSpPr>
          <p:nvPr>
            <p:ph type="title"/>
          </p:nvPr>
        </p:nvSpPr>
        <p:spPr/>
        <p:txBody>
          <a:bodyPr>
            <a:normAutofit/>
          </a:bodyPr>
          <a:lstStyle/>
          <a:p>
            <a:r>
              <a:rPr lang="en-US" altLang="en-US" sz="4000" b="1" dirty="0">
                <a:solidFill>
                  <a:schemeClr val="accent3"/>
                </a:solidFill>
                <a:latin typeface="+mn-lt"/>
                <a:ea typeface="ＭＳ Ｐゴシック" panose="020B0600070205080204" pitchFamily="34" charset="-128"/>
              </a:rPr>
              <a:t>      </a:t>
            </a:r>
            <a:r>
              <a:rPr lang="en-US" altLang="en-US" sz="4000" b="1" dirty="0">
                <a:solidFill>
                  <a:schemeClr val="accent1"/>
                </a:solidFill>
                <a:latin typeface="+mn-lt"/>
                <a:ea typeface="ＭＳ Ｐゴシック" panose="020B0600070205080204" pitchFamily="34" charset="-128"/>
              </a:rPr>
              <a:t>Cris</a:t>
            </a:r>
            <a:r>
              <a:rPr lang="en-US" altLang="en-US" sz="4000" b="1" dirty="0">
                <a:solidFill>
                  <a:schemeClr val="accent5">
                    <a:lumMod val="50000"/>
                  </a:schemeClr>
                </a:solidFill>
                <a:latin typeface="+mn-lt"/>
                <a:ea typeface="ＭＳ Ｐゴシック" panose="020B0600070205080204" pitchFamily="34" charset="-128"/>
              </a:rPr>
              <a:t>is Prevention</a:t>
            </a:r>
            <a:r>
              <a:rPr lang="en-US" altLang="en-US" sz="4000" b="1" dirty="0">
                <a:solidFill>
                  <a:schemeClr val="accent1"/>
                </a:solidFill>
                <a:latin typeface="+mn-lt"/>
                <a:ea typeface="ＭＳ Ｐゴシック" panose="020B0600070205080204" pitchFamily="34" charset="-128"/>
              </a:rPr>
              <a:t>: </a:t>
            </a:r>
            <a:br>
              <a:rPr lang="en-US" altLang="en-US" sz="4000" dirty="0">
                <a:ea typeface="ＭＳ Ｐゴシック" panose="020B0600070205080204" pitchFamily="34" charset="-128"/>
              </a:rPr>
            </a:br>
            <a:r>
              <a:rPr lang="en-US" altLang="en-US" sz="4000" dirty="0">
                <a:ea typeface="ＭＳ Ｐゴシック" panose="020B0600070205080204" pitchFamily="34" charset="-128"/>
              </a:rPr>
              <a:t>	  </a:t>
            </a:r>
            <a:r>
              <a:rPr lang="en-US" altLang="en-US" sz="4000" b="1" dirty="0">
                <a:latin typeface="+mn-lt"/>
                <a:ea typeface="ＭＳ Ｐゴシック" panose="020B0600070205080204" pitchFamily="34" charset="-128"/>
              </a:rPr>
              <a:t>Or At Least, Crisis Mitigation</a:t>
            </a:r>
          </a:p>
        </p:txBody>
      </p:sp>
      <p:sp>
        <p:nvSpPr>
          <p:cNvPr id="16386" name="Subtitle 2">
            <a:extLst>
              <a:ext uri="{FF2B5EF4-FFF2-40B4-BE49-F238E27FC236}">
                <a16:creationId xmlns:a16="http://schemas.microsoft.com/office/drawing/2014/main" id="{4A19557A-3BCB-EE4C-9AA3-CBEEB63E9588}"/>
              </a:ext>
            </a:extLst>
          </p:cNvPr>
          <p:cNvSpPr>
            <a:spLocks noGrp="1" noChangeArrowheads="1"/>
          </p:cNvSpPr>
          <p:nvPr>
            <p:ph idx="1"/>
          </p:nvPr>
        </p:nvSpPr>
        <p:spPr/>
        <p:txBody>
          <a:bodyPr>
            <a:noAutofit/>
          </a:bodyPr>
          <a:lstStyle/>
          <a:p>
            <a:pPr marL="0" indent="0">
              <a:buNone/>
            </a:pPr>
            <a:r>
              <a:rPr lang="en-US" altLang="en-US" sz="3600" dirty="0">
                <a:ea typeface="ＭＳ Ｐゴシック" panose="020B0600070205080204" pitchFamily="34" charset="-128"/>
              </a:rPr>
              <a:t>“It </a:t>
            </a:r>
            <a:r>
              <a:rPr lang="en-US" altLang="en-US" sz="3600" dirty="0" err="1">
                <a:ea typeface="ＭＳ Ｐゴシック" panose="020B0600070205080204" pitchFamily="34" charset="-128"/>
              </a:rPr>
              <a:t>ain’t</a:t>
            </a:r>
            <a:r>
              <a:rPr lang="en-US" altLang="en-US" sz="3600" dirty="0">
                <a:ea typeface="ＭＳ Ｐゴシック" panose="020B0600070205080204" pitchFamily="34" charset="-128"/>
              </a:rPr>
              <a:t> what you don’t know that gets you into trouble. It’s what you do know that </a:t>
            </a:r>
            <a:r>
              <a:rPr lang="en-US" altLang="en-US" sz="3600" dirty="0" err="1">
                <a:ea typeface="ＭＳ Ｐゴシック" panose="020B0600070205080204" pitchFamily="34" charset="-128"/>
              </a:rPr>
              <a:t>ain’t</a:t>
            </a:r>
            <a:r>
              <a:rPr lang="en-US" altLang="en-US" sz="3600" dirty="0">
                <a:ea typeface="ＭＳ Ｐゴシック" panose="020B0600070205080204" pitchFamily="34" charset="-128"/>
              </a:rPr>
              <a:t> so”</a:t>
            </a:r>
            <a:r>
              <a:rPr lang="en-US" altLang="en-US" sz="2800" dirty="0">
                <a:ea typeface="ＭＳ Ｐゴシック" panose="020B0600070205080204" pitchFamily="34" charset="-128"/>
              </a:rPr>
              <a:t>											</a:t>
            </a:r>
            <a:r>
              <a:rPr lang="en-US" altLang="en-US" sz="3600" dirty="0">
                <a:ea typeface="ＭＳ Ｐゴシック" panose="020B0600070205080204" pitchFamily="34" charset="-128"/>
              </a:rPr>
              <a:t>Mark Twain</a:t>
            </a:r>
          </a:p>
        </p:txBody>
      </p:sp>
    </p:spTree>
    <p:extLst>
      <p:ext uri="{BB962C8B-B14F-4D97-AF65-F5344CB8AC3E}">
        <p14:creationId xmlns:p14="http://schemas.microsoft.com/office/powerpoint/2010/main" val="34585340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A01EC-7FD9-C60E-676D-EB08D29F2617}"/>
              </a:ext>
            </a:extLst>
          </p:cNvPr>
          <p:cNvSpPr>
            <a:spLocks noGrp="1"/>
          </p:cNvSpPr>
          <p:nvPr>
            <p:ph type="title"/>
          </p:nvPr>
        </p:nvSpPr>
        <p:spPr>
          <a:xfrm>
            <a:off x="685800" y="18255"/>
            <a:ext cx="10515600" cy="1325563"/>
          </a:xfrm>
        </p:spPr>
        <p:txBody>
          <a:bodyPr>
            <a:normAutofit/>
          </a:bodyPr>
          <a:lstStyle/>
          <a:p>
            <a:r>
              <a:rPr lang="en-US" sz="3600" b="1" dirty="0">
                <a:solidFill>
                  <a:schemeClr val="bg1"/>
                </a:solidFill>
                <a:latin typeface="+mn-lt"/>
              </a:rPr>
              <a:t>Why</a:t>
            </a:r>
            <a:r>
              <a:rPr lang="en-US" sz="3600" b="1" dirty="0">
                <a:solidFill>
                  <a:schemeClr val="accent5">
                    <a:lumMod val="50000"/>
                  </a:schemeClr>
                </a:solidFill>
                <a:latin typeface="+mn-lt"/>
              </a:rPr>
              <a:t> Doesn’t Regulation Prevent Crises?</a:t>
            </a:r>
          </a:p>
        </p:txBody>
      </p:sp>
      <p:sp>
        <p:nvSpPr>
          <p:cNvPr id="3" name="Content Placeholder 2">
            <a:extLst>
              <a:ext uri="{FF2B5EF4-FFF2-40B4-BE49-F238E27FC236}">
                <a16:creationId xmlns:a16="http://schemas.microsoft.com/office/drawing/2014/main" id="{4C6D42C9-9978-25F0-0F36-2F347775ABB7}"/>
              </a:ext>
            </a:extLst>
          </p:cNvPr>
          <p:cNvSpPr>
            <a:spLocks noGrp="1"/>
          </p:cNvSpPr>
          <p:nvPr>
            <p:ph idx="1"/>
          </p:nvPr>
        </p:nvSpPr>
        <p:spPr>
          <a:xfrm>
            <a:off x="838200" y="1524000"/>
            <a:ext cx="10515600" cy="4652963"/>
          </a:xfrm>
        </p:spPr>
        <p:txBody>
          <a:bodyPr>
            <a:normAutofit fontScale="92500"/>
          </a:bodyPr>
          <a:lstStyle/>
          <a:p>
            <a:pPr>
              <a:spcBef>
                <a:spcPts val="1667"/>
              </a:spcBef>
              <a:buClr>
                <a:schemeClr val="hlink"/>
              </a:buClr>
              <a:buSzPct val="75000"/>
            </a:pPr>
            <a:r>
              <a:rPr lang="en-US" altLang="en-US" sz="3600" b="1" dirty="0">
                <a:solidFill>
                  <a:schemeClr val="accent5">
                    <a:lumMod val="50000"/>
                  </a:schemeClr>
                </a:solidFill>
              </a:rPr>
              <a:t>The economics is complex.</a:t>
            </a:r>
          </a:p>
          <a:p>
            <a:pPr>
              <a:spcBef>
                <a:spcPts val="1667"/>
              </a:spcBef>
              <a:buClr>
                <a:schemeClr val="hlink"/>
              </a:buClr>
              <a:buSzPct val="75000"/>
            </a:pPr>
            <a:r>
              <a:rPr lang="en-US" altLang="en-US" sz="3600" b="1" dirty="0">
                <a:solidFill>
                  <a:schemeClr val="accent5">
                    <a:lumMod val="50000"/>
                  </a:schemeClr>
                </a:solidFill>
              </a:rPr>
              <a:t>The legal, accounting, and political components are complex.</a:t>
            </a:r>
          </a:p>
          <a:p>
            <a:pPr>
              <a:spcBef>
                <a:spcPts val="1667"/>
              </a:spcBef>
              <a:buClr>
                <a:schemeClr val="hlink"/>
              </a:buClr>
              <a:buSzPct val="75000"/>
            </a:pPr>
            <a:r>
              <a:rPr lang="en-US" altLang="en-US" sz="3600" b="1" dirty="0">
                <a:solidFill>
                  <a:schemeClr val="accent5">
                    <a:lumMod val="50000"/>
                  </a:schemeClr>
                </a:solidFill>
              </a:rPr>
              <a:t>And, all of the ingredients are changing </a:t>
            </a:r>
          </a:p>
          <a:p>
            <a:pPr lvl="1">
              <a:spcBef>
                <a:spcPts val="167"/>
              </a:spcBef>
              <a:buClr>
                <a:schemeClr val="bg1"/>
              </a:buClr>
              <a:buSzPct val="75000"/>
              <a:buFont typeface="Wingdings" pitchFamily="2" charset="2"/>
              <a:buChar char="§"/>
            </a:pPr>
            <a:r>
              <a:rPr lang="en-US" altLang="en-US" sz="3500" b="1" dirty="0"/>
              <a:t>Financiers innovate.</a:t>
            </a:r>
          </a:p>
          <a:p>
            <a:pPr lvl="1">
              <a:spcBef>
                <a:spcPts val="167"/>
              </a:spcBef>
              <a:buClr>
                <a:schemeClr val="bg1"/>
              </a:buClr>
              <a:buSzPct val="75000"/>
              <a:buFont typeface="Wingdings" pitchFamily="2" charset="2"/>
              <a:buChar char="§"/>
            </a:pPr>
            <a:r>
              <a:rPr lang="en-US" altLang="en-US" sz="3500" b="1" dirty="0"/>
              <a:t>Lobbyists lobby.</a:t>
            </a:r>
          </a:p>
          <a:p>
            <a:pPr lvl="1">
              <a:spcBef>
                <a:spcPts val="167"/>
              </a:spcBef>
              <a:buClr>
                <a:schemeClr val="bg1"/>
              </a:buClr>
              <a:buSzPct val="75000"/>
              <a:buFont typeface="Wingdings" pitchFamily="2" charset="2"/>
              <a:buChar char="§"/>
            </a:pPr>
            <a:r>
              <a:rPr lang="en-US" altLang="en-US" sz="3500" b="1" dirty="0"/>
              <a:t>Political constituencies gain and lose power.</a:t>
            </a:r>
          </a:p>
          <a:p>
            <a:pPr>
              <a:spcBef>
                <a:spcPts val="1667"/>
              </a:spcBef>
              <a:buClr>
                <a:schemeClr val="hlink"/>
              </a:buClr>
              <a:buSzPct val="75000"/>
            </a:pPr>
            <a:r>
              <a:rPr lang="en-US" altLang="en-US" sz="3600" b="1" dirty="0">
                <a:solidFill>
                  <a:schemeClr val="accent5">
                    <a:lumMod val="50000"/>
                  </a:schemeClr>
                </a:solidFill>
              </a:rPr>
              <a:t>Complexity and changing ingredients lead to mistakes.</a:t>
            </a:r>
          </a:p>
          <a:p>
            <a:endParaRPr lang="en-US" dirty="0"/>
          </a:p>
        </p:txBody>
      </p:sp>
    </p:spTree>
    <p:extLst>
      <p:ext uri="{BB962C8B-B14F-4D97-AF65-F5344CB8AC3E}">
        <p14:creationId xmlns:p14="http://schemas.microsoft.com/office/powerpoint/2010/main" val="30990530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9A9E4-BEB4-456F-2008-473B4A9CFE9E}"/>
              </a:ext>
            </a:extLst>
          </p:cNvPr>
          <p:cNvSpPr>
            <a:spLocks noGrp="1"/>
          </p:cNvSpPr>
          <p:nvPr>
            <p:ph type="title"/>
          </p:nvPr>
        </p:nvSpPr>
        <p:spPr>
          <a:xfrm>
            <a:off x="838200" y="253999"/>
            <a:ext cx="10515600" cy="854075"/>
          </a:xfrm>
        </p:spPr>
        <p:txBody>
          <a:bodyPr>
            <a:normAutofit/>
          </a:bodyPr>
          <a:lstStyle/>
          <a:p>
            <a:r>
              <a:rPr lang="en-US" sz="3600" b="1" dirty="0">
                <a:solidFill>
                  <a:schemeClr val="bg1"/>
                </a:solidFill>
                <a:latin typeface="+mn-lt"/>
              </a:rPr>
              <a:t>But</a:t>
            </a:r>
            <a:r>
              <a:rPr lang="en-US" sz="3600" b="1" dirty="0">
                <a:solidFill>
                  <a:schemeClr val="accent5">
                    <a:lumMod val="50000"/>
                  </a:schemeClr>
                </a:solidFill>
                <a:latin typeface="+mn-lt"/>
              </a:rPr>
              <a:t>, its not just complexity</a:t>
            </a:r>
          </a:p>
        </p:txBody>
      </p:sp>
      <p:sp>
        <p:nvSpPr>
          <p:cNvPr id="3" name="Content Placeholder 2">
            <a:extLst>
              <a:ext uri="{FF2B5EF4-FFF2-40B4-BE49-F238E27FC236}">
                <a16:creationId xmlns:a16="http://schemas.microsoft.com/office/drawing/2014/main" id="{02C5CD98-8607-BAFE-E98C-E129FC8D70CC}"/>
              </a:ext>
            </a:extLst>
          </p:cNvPr>
          <p:cNvSpPr>
            <a:spLocks noGrp="1"/>
          </p:cNvSpPr>
          <p:nvPr>
            <p:ph idx="1"/>
          </p:nvPr>
        </p:nvSpPr>
        <p:spPr>
          <a:xfrm>
            <a:off x="838200" y="1524000"/>
            <a:ext cx="10515600" cy="4652963"/>
          </a:xfrm>
        </p:spPr>
        <p:txBody>
          <a:bodyPr>
            <a:normAutofit/>
          </a:bodyPr>
          <a:lstStyle/>
          <a:p>
            <a:pPr>
              <a:buFont typeface="Wingdings" panose="05000000000000000000" pitchFamily="2" charset="2"/>
              <a:buChar char="Ø"/>
            </a:pPr>
            <a:r>
              <a:rPr lang="en-US" sz="3600" b="1" dirty="0">
                <a:solidFill>
                  <a:schemeClr val="accent5">
                    <a:lumMod val="50000"/>
                  </a:schemeClr>
                </a:solidFill>
              </a:rPr>
              <a:t>Iceland, Ireland were not hard to see coming.</a:t>
            </a:r>
          </a:p>
          <a:p>
            <a:pPr>
              <a:buFont typeface="Wingdings" panose="05000000000000000000" pitchFamily="2" charset="2"/>
              <a:buChar char="Ø"/>
            </a:pPr>
            <a:r>
              <a:rPr lang="en-US" sz="3600" b="1" dirty="0">
                <a:solidFill>
                  <a:schemeClr val="accent5">
                    <a:lumMod val="50000"/>
                  </a:schemeClr>
                </a:solidFill>
              </a:rPr>
              <a:t>NINJA loans (U.S.) were not a secret.</a:t>
            </a:r>
          </a:p>
          <a:p>
            <a:pPr>
              <a:buFont typeface="Wingdings" panose="05000000000000000000" pitchFamily="2" charset="2"/>
              <a:buChar char="Ø"/>
            </a:pPr>
            <a:r>
              <a:rPr lang="en-US" sz="3600" b="1" dirty="0">
                <a:solidFill>
                  <a:schemeClr val="accent5">
                    <a:lumMod val="50000"/>
                  </a:schemeClr>
                </a:solidFill>
              </a:rPr>
              <a:t>Financial regulators too often choose policies in the best interests of the financial services industry.</a:t>
            </a:r>
          </a:p>
          <a:p>
            <a:pPr>
              <a:buFont typeface="Wingdings" panose="05000000000000000000" pitchFamily="2" charset="2"/>
              <a:buChar char="Ø"/>
            </a:pPr>
            <a:r>
              <a:rPr lang="en-US" sz="3600" b="1" dirty="0">
                <a:solidFill>
                  <a:schemeClr val="accent5">
                    <a:lumMod val="50000"/>
                  </a:schemeClr>
                </a:solidFill>
              </a:rPr>
              <a:t>Central problem of financial regulation:  getting regulators to act in society’s interest.</a:t>
            </a:r>
          </a:p>
        </p:txBody>
      </p:sp>
    </p:spTree>
    <p:extLst>
      <p:ext uri="{BB962C8B-B14F-4D97-AF65-F5344CB8AC3E}">
        <p14:creationId xmlns:p14="http://schemas.microsoft.com/office/powerpoint/2010/main" val="16352173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8B1E5928-F17F-AB60-A10F-FB9CCBC8C73E}"/>
              </a:ext>
            </a:extLst>
          </p:cNvPr>
          <p:cNvSpPr>
            <a:spLocks noGrp="1"/>
          </p:cNvSpPr>
          <p:nvPr>
            <p:ph type="title"/>
          </p:nvPr>
        </p:nvSpPr>
        <p:spPr>
          <a:xfrm>
            <a:off x="838200" y="0"/>
            <a:ext cx="10515600" cy="1325563"/>
          </a:xfrm>
        </p:spPr>
        <p:txBody>
          <a:bodyPr>
            <a:normAutofit/>
          </a:bodyPr>
          <a:lstStyle/>
          <a:p>
            <a:r>
              <a:rPr lang="en-US" altLang="en-US" sz="3600" dirty="0">
                <a:solidFill>
                  <a:schemeClr val="bg1"/>
                </a:solidFill>
                <a:effectLst>
                  <a:outerShdw blurRad="38100" dist="38100" dir="2700000" algn="tl">
                    <a:srgbClr val="FFFFFF"/>
                  </a:outerShdw>
                </a:effectLst>
                <a:latin typeface="+mn-lt"/>
              </a:rPr>
              <a:t>Is it</a:t>
            </a:r>
            <a:r>
              <a:rPr lang="en-US" altLang="en-US" sz="3600" dirty="0">
                <a:solidFill>
                  <a:schemeClr val="accent5">
                    <a:lumMod val="50000"/>
                  </a:schemeClr>
                </a:solidFill>
                <a:effectLst>
                  <a:outerShdw blurRad="38100" dist="38100" dir="2700000" algn="tl">
                    <a:srgbClr val="FFFFFF"/>
                  </a:outerShdw>
                </a:effectLst>
                <a:latin typeface="+mn-lt"/>
              </a:rPr>
              <a:t> </a:t>
            </a:r>
            <a:r>
              <a:rPr lang="en-US" altLang="en-US" sz="3600" b="1" dirty="0">
                <a:solidFill>
                  <a:schemeClr val="accent5">
                    <a:lumMod val="50000"/>
                  </a:schemeClr>
                </a:solidFill>
                <a:effectLst>
                  <a:outerShdw blurRad="38100" dist="38100" dir="2700000" algn="tl">
                    <a:srgbClr val="FFFFFF"/>
                  </a:outerShdw>
                </a:effectLst>
                <a:latin typeface="+mn-lt"/>
              </a:rPr>
              <a:t>regulatory capture?</a:t>
            </a:r>
          </a:p>
        </p:txBody>
      </p:sp>
      <p:sp>
        <p:nvSpPr>
          <p:cNvPr id="65539" name="Content Placeholder 2">
            <a:extLst>
              <a:ext uri="{FF2B5EF4-FFF2-40B4-BE49-F238E27FC236}">
                <a16:creationId xmlns:a16="http://schemas.microsoft.com/office/drawing/2014/main" id="{547269EF-4A1A-0B90-7D88-00DE93C7A29D}"/>
              </a:ext>
            </a:extLst>
          </p:cNvPr>
          <p:cNvSpPr>
            <a:spLocks noGrp="1"/>
          </p:cNvSpPr>
          <p:nvPr>
            <p:ph idx="1"/>
          </p:nvPr>
        </p:nvSpPr>
        <p:spPr/>
        <p:txBody>
          <a:bodyPr>
            <a:normAutofit lnSpcReduction="10000"/>
          </a:bodyPr>
          <a:lstStyle/>
          <a:p>
            <a:pPr>
              <a:buFontTx/>
              <a:buNone/>
            </a:pPr>
            <a:r>
              <a:rPr lang="en-US" altLang="en-US" sz="3600" b="1" dirty="0">
                <a:solidFill>
                  <a:schemeClr val="accent5">
                    <a:lumMod val="50000"/>
                  </a:schemeClr>
                </a:solidFill>
              </a:rPr>
              <a:t>The revolving door.  </a:t>
            </a:r>
          </a:p>
          <a:p>
            <a:pPr>
              <a:buFontTx/>
              <a:buNone/>
            </a:pPr>
            <a:r>
              <a:rPr lang="en-US" altLang="en-US" sz="3600" b="1" dirty="0">
                <a:solidFill>
                  <a:schemeClr val="accent5">
                    <a:lumMod val="50000"/>
                  </a:schemeClr>
                </a:solidFill>
              </a:rPr>
              <a:t>Examples:</a:t>
            </a:r>
          </a:p>
          <a:p>
            <a:pPr marL="914411" lvl="1" indent="-342900">
              <a:buFont typeface="Wingdings" panose="05000000000000000000" pitchFamily="2" charset="2"/>
              <a:buChar char="ü"/>
            </a:pPr>
            <a:r>
              <a:rPr lang="en-US" altLang="en-US" sz="3600" b="1" dirty="0"/>
              <a:t>NY Federal Reserve Presidents</a:t>
            </a:r>
          </a:p>
          <a:p>
            <a:pPr marL="914411" lvl="1" indent="-342900">
              <a:buFont typeface="Wingdings" panose="05000000000000000000" pitchFamily="2" charset="2"/>
              <a:buChar char="ü"/>
            </a:pPr>
            <a:r>
              <a:rPr lang="en-US" altLang="en-US" sz="3600" b="1" dirty="0"/>
              <a:t>Rubin, Paulson, others at Treasury</a:t>
            </a:r>
          </a:p>
          <a:p>
            <a:pPr marL="914411" lvl="1" indent="-342900">
              <a:buFont typeface="Wingdings" panose="05000000000000000000" pitchFamily="2" charset="2"/>
              <a:buChar char="ü"/>
            </a:pPr>
            <a:r>
              <a:rPr lang="en-US" altLang="en-US" sz="3600" b="1" dirty="0"/>
              <a:t>SEC executives</a:t>
            </a:r>
          </a:p>
          <a:p>
            <a:pPr marL="914411" lvl="1" indent="-342900">
              <a:buFont typeface="Wingdings" panose="05000000000000000000" pitchFamily="2" charset="2"/>
              <a:buChar char="ü"/>
            </a:pPr>
            <a:r>
              <a:rPr lang="en-US" altLang="en-US" sz="3600" b="1" dirty="0"/>
              <a:t>HBOS CEO, ….</a:t>
            </a:r>
          </a:p>
          <a:p>
            <a:pPr marL="271474" indent="0">
              <a:buNone/>
            </a:pPr>
            <a:r>
              <a:rPr lang="en-US" altLang="en-US" sz="3600" b="1" dirty="0">
                <a:solidFill>
                  <a:schemeClr val="accent5">
                    <a:lumMod val="50000"/>
                  </a:schemeClr>
                </a:solidFill>
              </a:rPr>
              <a:t>But many just doing their best… just like with sports referees?</a:t>
            </a:r>
          </a:p>
          <a:p>
            <a:pPr marL="271474" indent="0">
              <a:buNone/>
            </a:pPr>
            <a:endParaRPr lang="en-US" altLang="en-US" sz="2400" dirty="0"/>
          </a:p>
        </p:txBody>
      </p:sp>
      <p:sp>
        <p:nvSpPr>
          <p:cNvPr id="103426" name="Slide Number Placeholder 3">
            <a:extLst>
              <a:ext uri="{FF2B5EF4-FFF2-40B4-BE49-F238E27FC236}">
                <a16:creationId xmlns:a16="http://schemas.microsoft.com/office/drawing/2014/main" id="{3ACDAA21-8A8F-786E-6907-2AC79BCA0D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1"/>
                </a:solidFill>
                <a:latin typeface="Arial" panose="020B0604020202020204" pitchFamily="34" charset="0"/>
                <a:ea typeface="ＭＳ Ｐゴシック" panose="020B0600070205080204" pitchFamily="34" charset="-128"/>
              </a:defRPr>
            </a:lvl1pPr>
            <a:lvl2pPr marL="928706" indent="-357195" eaLnBrk="0" hangingPunct="0">
              <a:defRPr sz="4500">
                <a:solidFill>
                  <a:schemeClr val="tx1"/>
                </a:solidFill>
                <a:latin typeface="Arial" panose="020B0604020202020204" pitchFamily="34" charset="0"/>
                <a:ea typeface="ＭＳ Ｐゴシック" panose="020B0600070205080204" pitchFamily="34" charset="-128"/>
              </a:defRPr>
            </a:lvl2pPr>
            <a:lvl3pPr marL="1428779" indent="-285756" eaLnBrk="0" hangingPunct="0">
              <a:defRPr sz="4500">
                <a:solidFill>
                  <a:schemeClr val="tx1"/>
                </a:solidFill>
                <a:latin typeface="Arial" panose="020B0604020202020204" pitchFamily="34" charset="0"/>
                <a:ea typeface="ＭＳ Ｐゴシック" panose="020B0600070205080204" pitchFamily="34" charset="-128"/>
              </a:defRPr>
            </a:lvl3pPr>
            <a:lvl4pPr marL="2000290" indent="-285756" eaLnBrk="0" hangingPunct="0">
              <a:defRPr sz="4500">
                <a:solidFill>
                  <a:schemeClr val="tx1"/>
                </a:solidFill>
                <a:latin typeface="Arial" panose="020B0604020202020204" pitchFamily="34" charset="0"/>
                <a:ea typeface="ＭＳ Ｐゴシック" panose="020B0600070205080204" pitchFamily="34" charset="-128"/>
              </a:defRPr>
            </a:lvl4pPr>
            <a:lvl5pPr marL="2571802" indent="-285756" eaLnBrk="0" hangingPunct="0">
              <a:defRPr sz="4500">
                <a:solidFill>
                  <a:schemeClr val="tx1"/>
                </a:solidFill>
                <a:latin typeface="Arial" panose="020B0604020202020204" pitchFamily="34" charset="0"/>
                <a:ea typeface="ＭＳ Ｐゴシック" panose="020B0600070205080204" pitchFamily="34" charset="-128"/>
              </a:defRPr>
            </a:lvl5pPr>
            <a:lvl6pPr marL="3143313" indent="-285756" eaLnBrk="0" fontAlgn="base" hangingPunct="0">
              <a:spcBef>
                <a:spcPct val="0"/>
              </a:spcBef>
              <a:spcAft>
                <a:spcPct val="0"/>
              </a:spcAft>
              <a:defRPr sz="4500">
                <a:solidFill>
                  <a:schemeClr val="tx1"/>
                </a:solidFill>
                <a:latin typeface="Arial" panose="020B0604020202020204" pitchFamily="34" charset="0"/>
                <a:ea typeface="ＭＳ Ｐゴシック" panose="020B0600070205080204" pitchFamily="34" charset="-128"/>
              </a:defRPr>
            </a:lvl6pPr>
            <a:lvl7pPr marL="3714824" indent="-285756" eaLnBrk="0" fontAlgn="base" hangingPunct="0">
              <a:spcBef>
                <a:spcPct val="0"/>
              </a:spcBef>
              <a:spcAft>
                <a:spcPct val="0"/>
              </a:spcAft>
              <a:defRPr sz="4500">
                <a:solidFill>
                  <a:schemeClr val="tx1"/>
                </a:solidFill>
                <a:latin typeface="Arial" panose="020B0604020202020204" pitchFamily="34" charset="0"/>
                <a:ea typeface="ＭＳ Ｐゴシック" panose="020B0600070205080204" pitchFamily="34" charset="-128"/>
              </a:defRPr>
            </a:lvl7pPr>
            <a:lvl8pPr marL="4286336" indent="-285756" eaLnBrk="0" fontAlgn="base" hangingPunct="0">
              <a:spcBef>
                <a:spcPct val="0"/>
              </a:spcBef>
              <a:spcAft>
                <a:spcPct val="0"/>
              </a:spcAft>
              <a:defRPr sz="4500">
                <a:solidFill>
                  <a:schemeClr val="tx1"/>
                </a:solidFill>
                <a:latin typeface="Arial" panose="020B0604020202020204" pitchFamily="34" charset="0"/>
                <a:ea typeface="ＭＳ Ｐゴシック" panose="020B0600070205080204" pitchFamily="34" charset="-128"/>
              </a:defRPr>
            </a:lvl8pPr>
            <a:lvl9pPr marL="4857848" indent="-285756" eaLnBrk="0" fontAlgn="base" hangingPunct="0">
              <a:spcBef>
                <a:spcPct val="0"/>
              </a:spcBef>
              <a:spcAft>
                <a:spcPct val="0"/>
              </a:spcAft>
              <a:defRPr sz="4500">
                <a:solidFill>
                  <a:schemeClr val="tx1"/>
                </a:solidFill>
                <a:latin typeface="Arial" panose="020B0604020202020204" pitchFamily="34" charset="0"/>
                <a:ea typeface="ＭＳ Ｐゴシック" panose="020B0600070205080204" pitchFamily="34" charset="-128"/>
              </a:defRPr>
            </a:lvl9pPr>
          </a:lstStyle>
          <a:p>
            <a:pPr eaLnBrk="1" hangingPunct="1"/>
            <a:fld id="{AFBB8F0D-8E7A-E84C-BE63-F224E58F3012}" type="slidenum">
              <a:rPr lang="en-US" altLang="zh-CN" sz="1250"/>
              <a:pPr eaLnBrk="1" hangingPunct="1"/>
              <a:t>29</a:t>
            </a:fld>
            <a:endParaRPr lang="en-US" altLang="zh-CN" sz="125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5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53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53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5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normAutofit/>
          </a:bodyPr>
          <a:lstStyle/>
          <a:p>
            <a:r>
              <a:rPr lang="en-US" dirty="0"/>
              <a:t>Submit questions in the chat or by raising your digital hand. We will do a verbal Q&amp;A once the material has been presented.</a:t>
            </a:r>
          </a:p>
          <a:p>
            <a:r>
              <a:rPr lang="en-US" dirty="0"/>
              <a:t>Slides will be available from the NEED website tonight or tomorrow https://needecon.org/delivered_presentations.php.</a:t>
            </a:r>
          </a:p>
          <a:p>
            <a:pPr marL="0" indent="0">
              <a:buNone/>
            </a:pPr>
            <a:br>
              <a:rPr lang="en-US" dirty="0"/>
            </a:br>
            <a:br>
              <a:rPr lang="en-US" dirty="0"/>
            </a:br>
            <a:endParaRPr lang="en-US" dirty="0"/>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70183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4AFF5F42-B94E-02CC-597F-D45C3CBE895E}"/>
              </a:ext>
            </a:extLst>
          </p:cNvPr>
          <p:cNvSpPr>
            <a:spLocks noGrp="1"/>
          </p:cNvSpPr>
          <p:nvPr>
            <p:ph type="title"/>
          </p:nvPr>
        </p:nvSpPr>
        <p:spPr>
          <a:xfrm>
            <a:off x="840971" y="18255"/>
            <a:ext cx="10515600" cy="1325563"/>
          </a:xfrm>
        </p:spPr>
        <p:txBody>
          <a:bodyPr>
            <a:normAutofit/>
          </a:bodyPr>
          <a:lstStyle/>
          <a:p>
            <a:r>
              <a:rPr lang="en-US" altLang="en-US" sz="3600" b="1" dirty="0">
                <a:solidFill>
                  <a:schemeClr val="bg1"/>
                </a:solidFill>
                <a:effectLst>
                  <a:outerShdw blurRad="38100" dist="38100" dir="2700000" algn="tl">
                    <a:srgbClr val="FFFFFF"/>
                  </a:outerShdw>
                </a:effectLst>
                <a:latin typeface="+mn-lt"/>
              </a:rPr>
              <a:t>Wh</a:t>
            </a:r>
            <a:r>
              <a:rPr lang="en-US" altLang="en-US" sz="3600" b="1" dirty="0">
                <a:solidFill>
                  <a:schemeClr val="accent5">
                    <a:lumMod val="50000"/>
                  </a:schemeClr>
                </a:solidFill>
                <a:effectLst>
                  <a:outerShdw blurRad="38100" dist="38100" dir="2700000" algn="tl">
                    <a:srgbClr val="FFFFFF"/>
                  </a:outerShdw>
                </a:effectLst>
                <a:latin typeface="+mn-lt"/>
              </a:rPr>
              <a:t>y is there a home team advantage?</a:t>
            </a:r>
          </a:p>
        </p:txBody>
      </p:sp>
      <p:sp>
        <p:nvSpPr>
          <p:cNvPr id="105474" name="Slide Number Placeholder 4">
            <a:extLst>
              <a:ext uri="{FF2B5EF4-FFF2-40B4-BE49-F238E27FC236}">
                <a16:creationId xmlns:a16="http://schemas.microsoft.com/office/drawing/2014/main" id="{6D7C3AF8-D0D1-EA8D-FADB-E6C3ED2A1B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1"/>
                </a:solidFill>
                <a:latin typeface="Arial" panose="020B0604020202020204" pitchFamily="34" charset="0"/>
                <a:ea typeface="ＭＳ Ｐゴシック" panose="020B0600070205080204" pitchFamily="34" charset="-128"/>
              </a:defRPr>
            </a:lvl1pPr>
            <a:lvl2pPr marL="928706" indent="-357195" eaLnBrk="0" hangingPunct="0">
              <a:defRPr sz="4500">
                <a:solidFill>
                  <a:schemeClr val="tx1"/>
                </a:solidFill>
                <a:latin typeface="Arial" panose="020B0604020202020204" pitchFamily="34" charset="0"/>
                <a:ea typeface="ＭＳ Ｐゴシック" panose="020B0600070205080204" pitchFamily="34" charset="-128"/>
              </a:defRPr>
            </a:lvl2pPr>
            <a:lvl3pPr marL="1428779" indent="-285756" eaLnBrk="0" hangingPunct="0">
              <a:defRPr sz="4500">
                <a:solidFill>
                  <a:schemeClr val="tx1"/>
                </a:solidFill>
                <a:latin typeface="Arial" panose="020B0604020202020204" pitchFamily="34" charset="0"/>
                <a:ea typeface="ＭＳ Ｐゴシック" panose="020B0600070205080204" pitchFamily="34" charset="-128"/>
              </a:defRPr>
            </a:lvl3pPr>
            <a:lvl4pPr marL="2000290" indent="-285756" eaLnBrk="0" hangingPunct="0">
              <a:defRPr sz="4500">
                <a:solidFill>
                  <a:schemeClr val="tx1"/>
                </a:solidFill>
                <a:latin typeface="Arial" panose="020B0604020202020204" pitchFamily="34" charset="0"/>
                <a:ea typeface="ＭＳ Ｐゴシック" panose="020B0600070205080204" pitchFamily="34" charset="-128"/>
              </a:defRPr>
            </a:lvl4pPr>
            <a:lvl5pPr marL="2571802" indent="-285756" eaLnBrk="0" hangingPunct="0">
              <a:defRPr sz="4500">
                <a:solidFill>
                  <a:schemeClr val="tx1"/>
                </a:solidFill>
                <a:latin typeface="Arial" panose="020B0604020202020204" pitchFamily="34" charset="0"/>
                <a:ea typeface="ＭＳ Ｐゴシック" panose="020B0600070205080204" pitchFamily="34" charset="-128"/>
              </a:defRPr>
            </a:lvl5pPr>
            <a:lvl6pPr marL="3143313" indent="-285756" eaLnBrk="0" fontAlgn="base" hangingPunct="0">
              <a:spcBef>
                <a:spcPct val="0"/>
              </a:spcBef>
              <a:spcAft>
                <a:spcPct val="0"/>
              </a:spcAft>
              <a:defRPr sz="4500">
                <a:solidFill>
                  <a:schemeClr val="tx1"/>
                </a:solidFill>
                <a:latin typeface="Arial" panose="020B0604020202020204" pitchFamily="34" charset="0"/>
                <a:ea typeface="ＭＳ Ｐゴシック" panose="020B0600070205080204" pitchFamily="34" charset="-128"/>
              </a:defRPr>
            </a:lvl6pPr>
            <a:lvl7pPr marL="3714824" indent="-285756" eaLnBrk="0" fontAlgn="base" hangingPunct="0">
              <a:spcBef>
                <a:spcPct val="0"/>
              </a:spcBef>
              <a:spcAft>
                <a:spcPct val="0"/>
              </a:spcAft>
              <a:defRPr sz="4500">
                <a:solidFill>
                  <a:schemeClr val="tx1"/>
                </a:solidFill>
                <a:latin typeface="Arial" panose="020B0604020202020204" pitchFamily="34" charset="0"/>
                <a:ea typeface="ＭＳ Ｐゴシック" panose="020B0600070205080204" pitchFamily="34" charset="-128"/>
              </a:defRPr>
            </a:lvl7pPr>
            <a:lvl8pPr marL="4286336" indent="-285756" eaLnBrk="0" fontAlgn="base" hangingPunct="0">
              <a:spcBef>
                <a:spcPct val="0"/>
              </a:spcBef>
              <a:spcAft>
                <a:spcPct val="0"/>
              </a:spcAft>
              <a:defRPr sz="4500">
                <a:solidFill>
                  <a:schemeClr val="tx1"/>
                </a:solidFill>
                <a:latin typeface="Arial" panose="020B0604020202020204" pitchFamily="34" charset="0"/>
                <a:ea typeface="ＭＳ Ｐゴシック" panose="020B0600070205080204" pitchFamily="34" charset="-128"/>
              </a:defRPr>
            </a:lvl8pPr>
            <a:lvl9pPr marL="4857848" indent="-285756" eaLnBrk="0" fontAlgn="base" hangingPunct="0">
              <a:spcBef>
                <a:spcPct val="0"/>
              </a:spcBef>
              <a:spcAft>
                <a:spcPct val="0"/>
              </a:spcAft>
              <a:defRPr sz="4500">
                <a:solidFill>
                  <a:schemeClr val="tx1"/>
                </a:solidFill>
                <a:latin typeface="Arial" panose="020B0604020202020204" pitchFamily="34" charset="0"/>
                <a:ea typeface="ＭＳ Ｐゴシック" panose="020B0600070205080204" pitchFamily="34" charset="-128"/>
              </a:defRPr>
            </a:lvl9pPr>
          </a:lstStyle>
          <a:p>
            <a:pPr eaLnBrk="1" hangingPunct="1"/>
            <a:fld id="{A6698DD3-FFDF-3840-95C8-209F9FDA3693}" type="slidenum">
              <a:rPr lang="en-US" altLang="zh-CN" sz="1250"/>
              <a:pPr eaLnBrk="1" hangingPunct="1"/>
              <a:t>30</a:t>
            </a:fld>
            <a:endParaRPr lang="en-US" altLang="zh-CN" sz="1250"/>
          </a:p>
        </p:txBody>
      </p:sp>
      <p:pic>
        <p:nvPicPr>
          <p:cNvPr id="105475" name="Picture 3" descr="Unknown">
            <a:extLst>
              <a:ext uri="{FF2B5EF4-FFF2-40B4-BE49-F238E27FC236}">
                <a16:creationId xmlns:a16="http://schemas.microsoft.com/office/drawing/2014/main" id="{867C6A4D-B31B-DDDB-73C2-37A1525A4B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4796" y="2209800"/>
            <a:ext cx="5229737" cy="301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6" name="Picture 4" descr="scoreboard_black.gif">
            <a:extLst>
              <a:ext uri="{FF2B5EF4-FFF2-40B4-BE49-F238E27FC236}">
                <a16:creationId xmlns:a16="http://schemas.microsoft.com/office/drawing/2014/main" id="{360A5FE2-0C2A-B66D-8D9B-690EF385D8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2324" y="2209800"/>
            <a:ext cx="5121204" cy="301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a:extLst>
              <a:ext uri="{FF2B5EF4-FFF2-40B4-BE49-F238E27FC236}">
                <a16:creationId xmlns:a16="http://schemas.microsoft.com/office/drawing/2014/main" id="{EE0333B2-5F9A-4876-A69A-C5F67B8CE8F4}"/>
              </a:ext>
            </a:extLst>
          </p:cNvPr>
          <p:cNvSpPr>
            <a:spLocks noGrp="1"/>
          </p:cNvSpPr>
          <p:nvPr>
            <p:ph type="title"/>
          </p:nvPr>
        </p:nvSpPr>
        <p:spPr>
          <a:xfrm>
            <a:off x="838200" y="0"/>
            <a:ext cx="10515600" cy="1325563"/>
          </a:xfrm>
        </p:spPr>
        <p:txBody>
          <a:bodyPr>
            <a:normAutofit/>
          </a:bodyPr>
          <a:lstStyle/>
          <a:p>
            <a:r>
              <a:rPr lang="en-US" altLang="en-US" sz="3600" b="1" dirty="0">
                <a:solidFill>
                  <a:schemeClr val="bg1"/>
                </a:solidFill>
                <a:latin typeface="+mn-lt"/>
              </a:rPr>
              <a:t>Is it </a:t>
            </a:r>
            <a:r>
              <a:rPr lang="en-US" altLang="en-US" sz="3600" b="1" dirty="0">
                <a:solidFill>
                  <a:schemeClr val="accent5">
                    <a:lumMod val="50000"/>
                  </a:schemeClr>
                </a:solidFill>
                <a:latin typeface="+mn-lt"/>
              </a:rPr>
              <a:t>human nature?</a:t>
            </a:r>
          </a:p>
        </p:txBody>
      </p:sp>
      <p:sp>
        <p:nvSpPr>
          <p:cNvPr id="69635" name="Content Placeholder 2">
            <a:extLst>
              <a:ext uri="{FF2B5EF4-FFF2-40B4-BE49-F238E27FC236}">
                <a16:creationId xmlns:a16="http://schemas.microsoft.com/office/drawing/2014/main" id="{90EFEB33-E5A9-AC66-C836-BE2540DEAD75}"/>
              </a:ext>
            </a:extLst>
          </p:cNvPr>
          <p:cNvSpPr>
            <a:spLocks noGrp="1"/>
          </p:cNvSpPr>
          <p:nvPr>
            <p:ph idx="1"/>
          </p:nvPr>
        </p:nvSpPr>
        <p:spPr/>
        <p:txBody>
          <a:bodyPr>
            <a:normAutofit fontScale="92500"/>
          </a:bodyPr>
          <a:lstStyle/>
          <a:p>
            <a:pPr marL="0" indent="0">
              <a:buNone/>
            </a:pPr>
            <a:r>
              <a:rPr lang="en-US" altLang="en-US" sz="3600" b="1" dirty="0">
                <a:solidFill>
                  <a:schemeClr val="accent5">
                    <a:lumMod val="50000"/>
                  </a:schemeClr>
                </a:solidFill>
              </a:rPr>
              <a:t>Officials are not corrupt; they are human, and sub-consciously please the home crowd.</a:t>
            </a:r>
          </a:p>
          <a:p>
            <a:pPr marL="863221" lvl="1" indent="-291710">
              <a:buFont typeface="Wingdings" pitchFamily="2" charset="2"/>
              <a:buChar char="§"/>
            </a:pPr>
            <a:r>
              <a:rPr lang="en-US" altLang="en-US" sz="3500" b="1" dirty="0"/>
              <a:t>Officials do not </a:t>
            </a:r>
            <a:r>
              <a:rPr lang="en-US" altLang="en-US" sz="3500" b="1" i="1" u="sng" dirty="0"/>
              <a:t>reluctantly</a:t>
            </a:r>
            <a:r>
              <a:rPr lang="en-US" altLang="en-US" sz="3500" b="1" dirty="0"/>
              <a:t> change their </a:t>
            </a:r>
            <a:r>
              <a:rPr lang="en-US" altLang="en-US" sz="3500" b="1" i="1" u="sng" dirty="0"/>
              <a:t>stated</a:t>
            </a:r>
            <a:r>
              <a:rPr lang="en-US" altLang="en-US" sz="3500" b="1" dirty="0"/>
              <a:t> views</a:t>
            </a:r>
          </a:p>
          <a:p>
            <a:pPr marL="863221" lvl="1" indent="-291710">
              <a:buFont typeface="Wingdings" pitchFamily="2" charset="2"/>
              <a:buChar char="§"/>
            </a:pPr>
            <a:r>
              <a:rPr lang="en-US" altLang="en-US" sz="3500" b="1" dirty="0"/>
              <a:t>They </a:t>
            </a:r>
            <a:r>
              <a:rPr lang="en-US" altLang="en-US" sz="3500" b="1" i="1" u="sng" dirty="0"/>
              <a:t>genuinely</a:t>
            </a:r>
            <a:r>
              <a:rPr lang="en-US" altLang="en-US" sz="3500" b="1" dirty="0"/>
              <a:t> adopt the crowd</a:t>
            </a:r>
            <a:r>
              <a:rPr lang="ja-JP" altLang="en-US" sz="3500" b="1" dirty="0"/>
              <a:t>’</a:t>
            </a:r>
            <a:r>
              <a:rPr lang="en-US" altLang="ja-JP" sz="3500" b="1" dirty="0"/>
              <a:t>s view</a:t>
            </a:r>
          </a:p>
          <a:p>
            <a:pPr marL="863221" lvl="1" indent="-291710">
              <a:buFont typeface="Wingdings" pitchFamily="2" charset="2"/>
              <a:buChar char="§"/>
            </a:pPr>
            <a:r>
              <a:rPr lang="en-US" altLang="en-US" sz="3500" b="1" dirty="0"/>
              <a:t>Conformity changes their </a:t>
            </a:r>
            <a:r>
              <a:rPr lang="en-US" altLang="en-US" sz="3500" b="1" i="1" u="sng" dirty="0">
                <a:effectLst>
                  <a:outerShdw blurRad="38100" dist="38100" dir="2700000" algn="tl">
                    <a:srgbClr val="808080"/>
                  </a:outerShdw>
                </a:effectLst>
              </a:rPr>
              <a:t>actual</a:t>
            </a:r>
            <a:r>
              <a:rPr lang="en-US" altLang="en-US" sz="3500" b="1" dirty="0"/>
              <a:t> perceptions</a:t>
            </a:r>
          </a:p>
          <a:p>
            <a:pPr marL="863221" lvl="1" indent="-291710">
              <a:buFont typeface="Wingdings" pitchFamily="2" charset="2"/>
              <a:buChar char="§"/>
            </a:pPr>
            <a:endParaRPr lang="en-US" altLang="en-US" sz="3600" b="1" dirty="0"/>
          </a:p>
          <a:p>
            <a:pPr marL="0" indent="0">
              <a:buNone/>
            </a:pPr>
            <a:r>
              <a:rPr lang="en-US" altLang="en-US" sz="3600" b="1" dirty="0">
                <a:solidFill>
                  <a:schemeClr val="accent5">
                    <a:lumMod val="50000"/>
                  </a:schemeClr>
                </a:solidFill>
              </a:rPr>
              <a:t>The financial services industry has the home field advantage.</a:t>
            </a:r>
          </a:p>
          <a:p>
            <a:pPr marL="0" indent="0"/>
            <a:endParaRPr lang="en-US" altLang="en-US" dirty="0">
              <a:solidFill>
                <a:schemeClr val="bg1"/>
              </a:solidFill>
            </a:endParaRPr>
          </a:p>
        </p:txBody>
      </p:sp>
      <p:sp>
        <p:nvSpPr>
          <p:cNvPr id="106498" name="Slide Number Placeholder 3">
            <a:extLst>
              <a:ext uri="{FF2B5EF4-FFF2-40B4-BE49-F238E27FC236}">
                <a16:creationId xmlns:a16="http://schemas.microsoft.com/office/drawing/2014/main" id="{DD2DBB24-FEE6-33B1-2292-6F0FE5CF98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1"/>
                </a:solidFill>
                <a:latin typeface="Arial" panose="020B0604020202020204" pitchFamily="34" charset="0"/>
                <a:ea typeface="ＭＳ Ｐゴシック" panose="020B0600070205080204" pitchFamily="34" charset="-128"/>
              </a:defRPr>
            </a:lvl1pPr>
            <a:lvl2pPr marL="928706" indent="-357195" eaLnBrk="0" hangingPunct="0">
              <a:defRPr sz="4500">
                <a:solidFill>
                  <a:schemeClr val="tx1"/>
                </a:solidFill>
                <a:latin typeface="Arial" panose="020B0604020202020204" pitchFamily="34" charset="0"/>
                <a:ea typeface="ＭＳ Ｐゴシック" panose="020B0600070205080204" pitchFamily="34" charset="-128"/>
              </a:defRPr>
            </a:lvl2pPr>
            <a:lvl3pPr marL="1428779" indent="-285756" eaLnBrk="0" hangingPunct="0">
              <a:defRPr sz="4500">
                <a:solidFill>
                  <a:schemeClr val="tx1"/>
                </a:solidFill>
                <a:latin typeface="Arial" panose="020B0604020202020204" pitchFamily="34" charset="0"/>
                <a:ea typeface="ＭＳ Ｐゴシック" panose="020B0600070205080204" pitchFamily="34" charset="-128"/>
              </a:defRPr>
            </a:lvl3pPr>
            <a:lvl4pPr marL="2000290" indent="-285756" eaLnBrk="0" hangingPunct="0">
              <a:defRPr sz="4500">
                <a:solidFill>
                  <a:schemeClr val="tx1"/>
                </a:solidFill>
                <a:latin typeface="Arial" panose="020B0604020202020204" pitchFamily="34" charset="0"/>
                <a:ea typeface="ＭＳ Ｐゴシック" panose="020B0600070205080204" pitchFamily="34" charset="-128"/>
              </a:defRPr>
            </a:lvl4pPr>
            <a:lvl5pPr marL="2571802" indent="-285756" eaLnBrk="0" hangingPunct="0">
              <a:defRPr sz="4500">
                <a:solidFill>
                  <a:schemeClr val="tx1"/>
                </a:solidFill>
                <a:latin typeface="Arial" panose="020B0604020202020204" pitchFamily="34" charset="0"/>
                <a:ea typeface="ＭＳ Ｐゴシック" panose="020B0600070205080204" pitchFamily="34" charset="-128"/>
              </a:defRPr>
            </a:lvl5pPr>
            <a:lvl6pPr marL="3143313" indent="-285756" eaLnBrk="0" fontAlgn="base" hangingPunct="0">
              <a:spcBef>
                <a:spcPct val="0"/>
              </a:spcBef>
              <a:spcAft>
                <a:spcPct val="0"/>
              </a:spcAft>
              <a:defRPr sz="4500">
                <a:solidFill>
                  <a:schemeClr val="tx1"/>
                </a:solidFill>
                <a:latin typeface="Arial" panose="020B0604020202020204" pitchFamily="34" charset="0"/>
                <a:ea typeface="ＭＳ Ｐゴシック" panose="020B0600070205080204" pitchFamily="34" charset="-128"/>
              </a:defRPr>
            </a:lvl6pPr>
            <a:lvl7pPr marL="3714824" indent="-285756" eaLnBrk="0" fontAlgn="base" hangingPunct="0">
              <a:spcBef>
                <a:spcPct val="0"/>
              </a:spcBef>
              <a:spcAft>
                <a:spcPct val="0"/>
              </a:spcAft>
              <a:defRPr sz="4500">
                <a:solidFill>
                  <a:schemeClr val="tx1"/>
                </a:solidFill>
                <a:latin typeface="Arial" panose="020B0604020202020204" pitchFamily="34" charset="0"/>
                <a:ea typeface="ＭＳ Ｐゴシック" panose="020B0600070205080204" pitchFamily="34" charset="-128"/>
              </a:defRPr>
            </a:lvl7pPr>
            <a:lvl8pPr marL="4286336" indent="-285756" eaLnBrk="0" fontAlgn="base" hangingPunct="0">
              <a:spcBef>
                <a:spcPct val="0"/>
              </a:spcBef>
              <a:spcAft>
                <a:spcPct val="0"/>
              </a:spcAft>
              <a:defRPr sz="4500">
                <a:solidFill>
                  <a:schemeClr val="tx1"/>
                </a:solidFill>
                <a:latin typeface="Arial" panose="020B0604020202020204" pitchFamily="34" charset="0"/>
                <a:ea typeface="ＭＳ Ｐゴシック" panose="020B0600070205080204" pitchFamily="34" charset="-128"/>
              </a:defRPr>
            </a:lvl8pPr>
            <a:lvl9pPr marL="4857848" indent="-285756" eaLnBrk="0" fontAlgn="base" hangingPunct="0">
              <a:spcBef>
                <a:spcPct val="0"/>
              </a:spcBef>
              <a:spcAft>
                <a:spcPct val="0"/>
              </a:spcAft>
              <a:defRPr sz="4500">
                <a:solidFill>
                  <a:schemeClr val="tx1"/>
                </a:solidFill>
                <a:latin typeface="Arial" panose="020B0604020202020204" pitchFamily="34" charset="0"/>
                <a:ea typeface="ＭＳ Ｐゴシック" panose="020B0600070205080204" pitchFamily="34" charset="-128"/>
              </a:defRPr>
            </a:lvl9pPr>
          </a:lstStyle>
          <a:p>
            <a:pPr eaLnBrk="1" hangingPunct="1"/>
            <a:fld id="{BE206070-61BB-3348-9D0B-A69C9EA676CA}" type="slidenum">
              <a:rPr lang="en-US" altLang="zh-CN" sz="1250"/>
              <a:pPr eaLnBrk="1" hangingPunct="1"/>
              <a:t>31</a:t>
            </a:fld>
            <a:endParaRPr lang="en-US" altLang="zh-CN" sz="125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500"/>
                                        <p:tgtEl>
                                          <p:spTgt spid="696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635">
                                            <p:txEl>
                                              <p:pRg st="1" end="1"/>
                                            </p:txEl>
                                          </p:spTgt>
                                        </p:tgtEl>
                                        <p:attrNameLst>
                                          <p:attrName>style.visibility</p:attrName>
                                        </p:attrNameLst>
                                      </p:cBhvr>
                                      <p:to>
                                        <p:strVal val="visible"/>
                                      </p:to>
                                    </p:set>
                                    <p:animEffect transition="in" filter="fade">
                                      <p:cBhvr>
                                        <p:cTn id="10" dur="500"/>
                                        <p:tgtEl>
                                          <p:spTgt spid="6963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fade">
                                      <p:cBhvr>
                                        <p:cTn id="13" dur="500"/>
                                        <p:tgtEl>
                                          <p:spTgt spid="6963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9635">
                                            <p:txEl>
                                              <p:pRg st="3" end="3"/>
                                            </p:txEl>
                                          </p:spTgt>
                                        </p:tgtEl>
                                        <p:attrNameLst>
                                          <p:attrName>style.visibility</p:attrName>
                                        </p:attrNameLst>
                                      </p:cBhvr>
                                      <p:to>
                                        <p:strVal val="visible"/>
                                      </p:to>
                                    </p:set>
                                    <p:animEffect transition="in" filter="fade">
                                      <p:cBhvr>
                                        <p:cTn id="16" dur="500"/>
                                        <p:tgtEl>
                                          <p:spTgt spid="6963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9635">
                                            <p:txEl>
                                              <p:pRg st="5" end="5"/>
                                            </p:txEl>
                                          </p:spTgt>
                                        </p:tgtEl>
                                        <p:attrNameLst>
                                          <p:attrName>style.visibility</p:attrName>
                                        </p:attrNameLst>
                                      </p:cBhvr>
                                      <p:to>
                                        <p:strVal val="visible"/>
                                      </p:to>
                                    </p:set>
                                    <p:animEffect transition="in" filter="fade">
                                      <p:cBhvr>
                                        <p:cTn id="21" dur="500"/>
                                        <p:tgtEl>
                                          <p:spTgt spid="696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a:extLst>
              <a:ext uri="{FF2B5EF4-FFF2-40B4-BE49-F238E27FC236}">
                <a16:creationId xmlns:a16="http://schemas.microsoft.com/office/drawing/2014/main" id="{48361FAE-024D-7E4C-2170-A04D03540F8A}"/>
              </a:ext>
            </a:extLst>
          </p:cNvPr>
          <p:cNvSpPr>
            <a:spLocks noGrp="1"/>
          </p:cNvSpPr>
          <p:nvPr>
            <p:ph type="title"/>
          </p:nvPr>
        </p:nvSpPr>
        <p:spPr>
          <a:xfrm>
            <a:off x="685800" y="18255"/>
            <a:ext cx="10515600" cy="1325563"/>
          </a:xfrm>
        </p:spPr>
        <p:txBody>
          <a:bodyPr>
            <a:normAutofit/>
          </a:bodyPr>
          <a:lstStyle/>
          <a:p>
            <a:r>
              <a:rPr lang="en-US" altLang="en-US" sz="3600" b="1" dirty="0">
                <a:solidFill>
                  <a:schemeClr val="bg1"/>
                </a:solidFill>
                <a:latin typeface="+mn-lt"/>
              </a:rPr>
              <a:t>Why</a:t>
            </a:r>
            <a:r>
              <a:rPr lang="en-US" altLang="en-US" sz="3600" b="1" dirty="0">
                <a:solidFill>
                  <a:schemeClr val="accent5">
                    <a:lumMod val="50000"/>
                  </a:schemeClr>
                </a:solidFill>
                <a:latin typeface="+mn-lt"/>
              </a:rPr>
              <a:t> might regulators be biased?</a:t>
            </a:r>
          </a:p>
        </p:txBody>
      </p:sp>
      <p:sp>
        <p:nvSpPr>
          <p:cNvPr id="84995" name="Content Placeholder 2">
            <a:extLst>
              <a:ext uri="{FF2B5EF4-FFF2-40B4-BE49-F238E27FC236}">
                <a16:creationId xmlns:a16="http://schemas.microsoft.com/office/drawing/2014/main" id="{0B26A44C-4D87-DF10-11EF-8CA1142C38C7}"/>
              </a:ext>
            </a:extLst>
          </p:cNvPr>
          <p:cNvSpPr>
            <a:spLocks noGrp="1"/>
          </p:cNvSpPr>
          <p:nvPr>
            <p:ph idx="1"/>
          </p:nvPr>
        </p:nvSpPr>
        <p:spPr>
          <a:xfrm>
            <a:off x="838200" y="1825625"/>
            <a:ext cx="10515600" cy="4270375"/>
          </a:xfrm>
        </p:spPr>
        <p:txBody>
          <a:bodyPr>
            <a:noAutofit/>
          </a:bodyPr>
          <a:lstStyle/>
          <a:p>
            <a:pPr>
              <a:buFontTx/>
              <a:buNone/>
              <a:defRPr/>
            </a:pPr>
            <a:r>
              <a:rPr lang="en-US" sz="3600" b="1" dirty="0">
                <a:solidFill>
                  <a:schemeClr val="accent5">
                    <a:lumMod val="50000"/>
                  </a:schemeClr>
                </a:solidFill>
              </a:rPr>
              <a:t>It could be:</a:t>
            </a:r>
          </a:p>
          <a:p>
            <a:pPr marL="863221" lvl="1" indent="-291710">
              <a:buFont typeface="Wingdings" pitchFamily="2" charset="2"/>
              <a:buChar char="§"/>
              <a:defRPr/>
            </a:pPr>
            <a:r>
              <a:rPr lang="en-US" sz="3000" b="1" dirty="0"/>
              <a:t>Regulatory capture</a:t>
            </a:r>
          </a:p>
          <a:p>
            <a:pPr marL="863221" lvl="1" indent="-291710">
              <a:buFont typeface="Wingdings" pitchFamily="2" charset="2"/>
              <a:buChar char="§"/>
              <a:defRPr/>
            </a:pPr>
            <a:r>
              <a:rPr lang="en-US" sz="3000" b="1" dirty="0"/>
              <a:t>Psychological conformity</a:t>
            </a:r>
          </a:p>
          <a:p>
            <a:pPr lvl="1">
              <a:defRPr/>
            </a:pPr>
            <a:endParaRPr lang="en-US" sz="3600" b="1" dirty="0"/>
          </a:p>
          <a:p>
            <a:pPr>
              <a:buFontTx/>
              <a:buNone/>
              <a:defRPr/>
            </a:pPr>
            <a:r>
              <a:rPr lang="en-US" sz="3600" b="1" dirty="0">
                <a:solidFill>
                  <a:schemeClr val="accent5">
                    <a:lumMod val="50000"/>
                  </a:schemeClr>
                </a:solidFill>
              </a:rPr>
              <a:t>But, this only explains their incentives.</a:t>
            </a:r>
          </a:p>
          <a:p>
            <a:pPr>
              <a:buFontTx/>
              <a:buNone/>
              <a:defRPr/>
            </a:pPr>
            <a:endParaRPr lang="en-US" sz="3600" b="1" dirty="0"/>
          </a:p>
          <a:p>
            <a:pPr marL="0" indent="0">
              <a:buNone/>
              <a:defRPr/>
            </a:pPr>
            <a:r>
              <a:rPr lang="en-US" sz="3600" b="1" dirty="0">
                <a:solidFill>
                  <a:schemeClr val="accent5">
                    <a:lumMod val="50000"/>
                  </a:schemeClr>
                </a:solidFill>
              </a:rPr>
              <a:t>What accounts for their ability to act on these biased incentives?</a:t>
            </a:r>
          </a:p>
        </p:txBody>
      </p:sp>
      <p:sp>
        <p:nvSpPr>
          <p:cNvPr id="107522" name="Slide Number Placeholder 3">
            <a:extLst>
              <a:ext uri="{FF2B5EF4-FFF2-40B4-BE49-F238E27FC236}">
                <a16:creationId xmlns:a16="http://schemas.microsoft.com/office/drawing/2014/main" id="{3104245D-4302-5625-C0B1-E0E54182EF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1"/>
                </a:solidFill>
                <a:latin typeface="Arial" panose="020B0604020202020204" pitchFamily="34" charset="0"/>
                <a:ea typeface="ＭＳ Ｐゴシック" panose="020B0600070205080204" pitchFamily="34" charset="-128"/>
              </a:defRPr>
            </a:lvl1pPr>
            <a:lvl2pPr marL="928706" indent="-357195" eaLnBrk="0" hangingPunct="0">
              <a:defRPr sz="4500">
                <a:solidFill>
                  <a:schemeClr val="tx1"/>
                </a:solidFill>
                <a:latin typeface="Arial" panose="020B0604020202020204" pitchFamily="34" charset="0"/>
                <a:ea typeface="ＭＳ Ｐゴシック" panose="020B0600070205080204" pitchFamily="34" charset="-128"/>
              </a:defRPr>
            </a:lvl2pPr>
            <a:lvl3pPr marL="1428779" indent="-285756" eaLnBrk="0" hangingPunct="0">
              <a:defRPr sz="4500">
                <a:solidFill>
                  <a:schemeClr val="tx1"/>
                </a:solidFill>
                <a:latin typeface="Arial" panose="020B0604020202020204" pitchFamily="34" charset="0"/>
                <a:ea typeface="ＭＳ Ｐゴシック" panose="020B0600070205080204" pitchFamily="34" charset="-128"/>
              </a:defRPr>
            </a:lvl3pPr>
            <a:lvl4pPr marL="2000290" indent="-285756" eaLnBrk="0" hangingPunct="0">
              <a:defRPr sz="4500">
                <a:solidFill>
                  <a:schemeClr val="tx1"/>
                </a:solidFill>
                <a:latin typeface="Arial" panose="020B0604020202020204" pitchFamily="34" charset="0"/>
                <a:ea typeface="ＭＳ Ｐゴシック" panose="020B0600070205080204" pitchFamily="34" charset="-128"/>
              </a:defRPr>
            </a:lvl4pPr>
            <a:lvl5pPr marL="2571802" indent="-285756" eaLnBrk="0" hangingPunct="0">
              <a:defRPr sz="4500">
                <a:solidFill>
                  <a:schemeClr val="tx1"/>
                </a:solidFill>
                <a:latin typeface="Arial" panose="020B0604020202020204" pitchFamily="34" charset="0"/>
                <a:ea typeface="ＭＳ Ｐゴシック" panose="020B0600070205080204" pitchFamily="34" charset="-128"/>
              </a:defRPr>
            </a:lvl5pPr>
            <a:lvl6pPr marL="3143313" indent="-285756" eaLnBrk="0" fontAlgn="base" hangingPunct="0">
              <a:spcBef>
                <a:spcPct val="0"/>
              </a:spcBef>
              <a:spcAft>
                <a:spcPct val="0"/>
              </a:spcAft>
              <a:defRPr sz="4500">
                <a:solidFill>
                  <a:schemeClr val="tx1"/>
                </a:solidFill>
                <a:latin typeface="Arial" panose="020B0604020202020204" pitchFamily="34" charset="0"/>
                <a:ea typeface="ＭＳ Ｐゴシック" panose="020B0600070205080204" pitchFamily="34" charset="-128"/>
              </a:defRPr>
            </a:lvl6pPr>
            <a:lvl7pPr marL="3714824" indent="-285756" eaLnBrk="0" fontAlgn="base" hangingPunct="0">
              <a:spcBef>
                <a:spcPct val="0"/>
              </a:spcBef>
              <a:spcAft>
                <a:spcPct val="0"/>
              </a:spcAft>
              <a:defRPr sz="4500">
                <a:solidFill>
                  <a:schemeClr val="tx1"/>
                </a:solidFill>
                <a:latin typeface="Arial" panose="020B0604020202020204" pitchFamily="34" charset="0"/>
                <a:ea typeface="ＭＳ Ｐゴシック" panose="020B0600070205080204" pitchFamily="34" charset="-128"/>
              </a:defRPr>
            </a:lvl7pPr>
            <a:lvl8pPr marL="4286336" indent="-285756" eaLnBrk="0" fontAlgn="base" hangingPunct="0">
              <a:spcBef>
                <a:spcPct val="0"/>
              </a:spcBef>
              <a:spcAft>
                <a:spcPct val="0"/>
              </a:spcAft>
              <a:defRPr sz="4500">
                <a:solidFill>
                  <a:schemeClr val="tx1"/>
                </a:solidFill>
                <a:latin typeface="Arial" panose="020B0604020202020204" pitchFamily="34" charset="0"/>
                <a:ea typeface="ＭＳ Ｐゴシック" panose="020B0600070205080204" pitchFamily="34" charset="-128"/>
              </a:defRPr>
            </a:lvl8pPr>
            <a:lvl9pPr marL="4857848" indent="-285756" eaLnBrk="0" fontAlgn="base" hangingPunct="0">
              <a:spcBef>
                <a:spcPct val="0"/>
              </a:spcBef>
              <a:spcAft>
                <a:spcPct val="0"/>
              </a:spcAft>
              <a:defRPr sz="4500">
                <a:solidFill>
                  <a:schemeClr val="tx1"/>
                </a:solidFill>
                <a:latin typeface="Arial" panose="020B0604020202020204" pitchFamily="34" charset="0"/>
                <a:ea typeface="ＭＳ Ｐゴシック" panose="020B0600070205080204" pitchFamily="34" charset="-128"/>
              </a:defRPr>
            </a:lvl9pPr>
          </a:lstStyle>
          <a:p>
            <a:pPr eaLnBrk="1" hangingPunct="1"/>
            <a:fld id="{7C6AB360-07AC-0245-AC36-1DB0F81A65E2}" type="slidenum">
              <a:rPr lang="en-US" altLang="zh-CN" sz="1250"/>
              <a:pPr eaLnBrk="1" hangingPunct="1"/>
              <a:t>32</a:t>
            </a:fld>
            <a:endParaRPr lang="en-US" altLang="zh-CN" sz="125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9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49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982B3B-52F6-4FE3-F9F8-4C65DCE14F9B}"/>
              </a:ext>
            </a:extLst>
          </p:cNvPr>
          <p:cNvSpPr>
            <a:spLocks noGrp="1"/>
          </p:cNvSpPr>
          <p:nvPr>
            <p:ph type="title"/>
          </p:nvPr>
        </p:nvSpPr>
        <p:spPr>
          <a:xfrm>
            <a:off x="609600" y="689201"/>
            <a:ext cx="10515600" cy="1325563"/>
          </a:xfrm>
        </p:spPr>
        <p:txBody>
          <a:bodyPr>
            <a:normAutofit fontScale="90000"/>
          </a:bodyPr>
          <a:lstStyle/>
          <a:p>
            <a:pPr>
              <a:lnSpc>
                <a:spcPct val="100000"/>
              </a:lnSpc>
            </a:pPr>
            <a:r>
              <a:rPr lang="en-US" altLang="en-US" sz="4000" b="1" dirty="0">
                <a:solidFill>
                  <a:schemeClr val="bg1"/>
                </a:solidFill>
                <a:effectLst>
                  <a:outerShdw blurRad="38100" dist="38100" dir="2700000" algn="tl">
                    <a:srgbClr val="FFFFFF"/>
                  </a:outerShdw>
                </a:effectLst>
                <a:latin typeface="+mn-lt"/>
              </a:rPr>
              <a:t>Why</a:t>
            </a:r>
            <a:r>
              <a:rPr lang="en-US" altLang="en-US" sz="4000" b="1" dirty="0">
                <a:solidFill>
                  <a:schemeClr val="accent5">
                    <a:lumMod val="50000"/>
                  </a:schemeClr>
                </a:solidFill>
                <a:effectLst>
                  <a:outerShdw blurRad="38100" dist="38100" dir="2700000" algn="tl">
                    <a:srgbClr val="FFFFFF"/>
                  </a:outerShdw>
                </a:effectLst>
                <a:latin typeface="+mn-lt"/>
              </a:rPr>
              <a:t> did it happen?</a:t>
            </a:r>
            <a:br>
              <a:rPr lang="en-US" altLang="en-US" sz="3500" dirty="0">
                <a:effectLst>
                  <a:outerShdw blurRad="38100" dist="38100" dir="2700000" algn="tl">
                    <a:srgbClr val="FFFFFF"/>
                  </a:outerShdw>
                </a:effectLst>
              </a:rPr>
            </a:br>
            <a:r>
              <a:rPr lang="en-US" altLang="en-US" sz="3500" dirty="0">
                <a:effectLst>
                  <a:outerShdw blurRad="38100" dist="38100" dir="2700000" algn="tl">
                    <a:srgbClr val="FFFFFF"/>
                  </a:outerShdw>
                </a:effectLst>
              </a:rPr>
              <a:t>		</a:t>
            </a:r>
            <a:r>
              <a:rPr lang="en-US" altLang="en-US" sz="3100" b="1" dirty="0">
                <a:effectLst>
                  <a:outerShdw blurRad="38100" dist="38100" dir="2700000" algn="tl">
                    <a:srgbClr val="FFFFFF"/>
                  </a:outerShdw>
                </a:effectLst>
              </a:rPr>
              <a:t>Why </a:t>
            </a:r>
            <a:r>
              <a:rPr lang="en-US" altLang="en-US" sz="3100" b="1" dirty="0" err="1">
                <a:effectLst>
                  <a:outerShdw blurRad="38100" dist="38100" dir="2700000" algn="tl">
                    <a:srgbClr val="FFFFFF"/>
                  </a:outerShdw>
                </a:effectLst>
              </a:rPr>
              <a:t>didn</a:t>
            </a:r>
            <a:r>
              <a:rPr lang="ja-JP" altLang="en-US" sz="3100" b="1" dirty="0">
                <a:effectLst>
                  <a:outerShdw blurRad="38100" dist="38100" dir="2700000" algn="tl">
                    <a:srgbClr val="FFFFFF"/>
                  </a:outerShdw>
                </a:effectLst>
              </a:rPr>
              <a:t>’</a:t>
            </a:r>
            <a:r>
              <a:rPr lang="en-US" altLang="ja-JP" sz="3100" b="1" dirty="0">
                <a:effectLst>
                  <a:outerShdw blurRad="38100" dist="38100" dir="2700000" algn="tl">
                    <a:srgbClr val="FFFFFF"/>
                  </a:outerShdw>
                </a:effectLst>
              </a:rPr>
              <a:t>t the public </a:t>
            </a:r>
            <a:r>
              <a:rPr lang="en-US" altLang="ja-JP" sz="3100" b="1" i="1" u="sng" dirty="0">
                <a:effectLst>
                  <a:outerShdw blurRad="38100" dist="38100" dir="2700000" algn="tl">
                    <a:srgbClr val="FFFFFF"/>
                  </a:outerShdw>
                </a:effectLst>
              </a:rPr>
              <a:t>compel</a:t>
            </a:r>
            <a:r>
              <a:rPr lang="en-US" altLang="ja-JP" sz="3100" b="1" i="1" dirty="0">
                <a:effectLst>
                  <a:outerShdw blurRad="38100" dist="38100" dir="2700000" algn="tl">
                    <a:srgbClr val="FFFFFF"/>
                  </a:outerShdw>
                </a:effectLst>
              </a:rPr>
              <a:t> </a:t>
            </a:r>
            <a:r>
              <a:rPr lang="en-US" altLang="ja-JP" sz="3100" b="1" dirty="0">
                <a:effectLst>
                  <a:outerShdw blurRad="38100" dist="38100" dir="2700000" algn="tl">
                    <a:srgbClr val="FFFFFF"/>
                  </a:outerShdw>
                </a:effectLst>
              </a:rPr>
              <a:t>the regulators </a:t>
            </a:r>
            <a:br>
              <a:rPr lang="en-US" altLang="ja-JP" sz="3100" b="1" dirty="0">
                <a:effectLst>
                  <a:outerShdw blurRad="38100" dist="38100" dir="2700000" algn="tl">
                    <a:srgbClr val="FFFFFF"/>
                  </a:outerShdw>
                </a:effectLst>
              </a:rPr>
            </a:br>
            <a:r>
              <a:rPr lang="en-US" altLang="ja-JP" sz="3100" b="1" dirty="0">
                <a:effectLst>
                  <a:outerShdw blurRad="38100" dist="38100" dir="2700000" algn="tl">
                    <a:srgbClr val="FFFFFF"/>
                  </a:outerShdw>
                </a:effectLst>
              </a:rPr>
              <a:t>			 to work in society’s interest?</a:t>
            </a:r>
            <a:br>
              <a:rPr lang="en-US" altLang="ja-JP" sz="3100" b="1" dirty="0">
                <a:effectLst>
                  <a:outerShdw blurRad="38100" dist="38100" dir="2700000" algn="tl">
                    <a:srgbClr val="FFFFFF"/>
                  </a:outerShdw>
                </a:effectLst>
              </a:rPr>
            </a:br>
            <a:endParaRPr lang="en-US" altLang="en-US" sz="3100" b="1" dirty="0">
              <a:effectLst>
                <a:outerShdw blurRad="38100" dist="38100" dir="2700000" algn="tl">
                  <a:srgbClr val="FFFFFF"/>
                </a:outerShdw>
              </a:effectLst>
            </a:endParaRPr>
          </a:p>
        </p:txBody>
      </p:sp>
      <p:sp>
        <p:nvSpPr>
          <p:cNvPr id="2" name="Content Placeholder 1">
            <a:extLst>
              <a:ext uri="{FF2B5EF4-FFF2-40B4-BE49-F238E27FC236}">
                <a16:creationId xmlns:a16="http://schemas.microsoft.com/office/drawing/2014/main" id="{177A6120-72EA-379D-F90D-FEB1CD8E41B8}"/>
              </a:ext>
            </a:extLst>
          </p:cNvPr>
          <p:cNvSpPr>
            <a:spLocks noGrp="1"/>
          </p:cNvSpPr>
          <p:nvPr>
            <p:ph idx="1"/>
          </p:nvPr>
        </p:nvSpPr>
        <p:spPr/>
        <p:txBody>
          <a:bodyPr>
            <a:normAutofit/>
          </a:bodyPr>
          <a:lstStyle/>
          <a:p>
            <a:pPr>
              <a:spcBef>
                <a:spcPct val="20000"/>
              </a:spcBef>
              <a:buClr>
                <a:schemeClr val="accent1"/>
              </a:buClr>
              <a:buSzPct val="110000"/>
              <a:buFont typeface="Wingdings" pitchFamily="2" charset="2"/>
              <a:buNone/>
            </a:pPr>
            <a:r>
              <a:rPr lang="en-US" altLang="en-US" b="1" dirty="0">
                <a:solidFill>
                  <a:schemeClr val="accent5">
                    <a:lumMod val="50000"/>
                  </a:schemeClr>
                </a:solidFill>
              </a:rPr>
              <a:t>It can</a:t>
            </a:r>
            <a:r>
              <a:rPr lang="ja-JP" altLang="en-US" b="1" dirty="0">
                <a:solidFill>
                  <a:schemeClr val="accent5">
                    <a:lumMod val="50000"/>
                  </a:schemeClr>
                </a:solidFill>
              </a:rPr>
              <a:t>’</a:t>
            </a:r>
            <a:r>
              <a:rPr lang="en-US" altLang="ja-JP" b="1" dirty="0">
                <a:solidFill>
                  <a:schemeClr val="accent5">
                    <a:lumMod val="50000"/>
                  </a:schemeClr>
                </a:solidFill>
              </a:rPr>
              <a:t>t…</a:t>
            </a:r>
          </a:p>
          <a:p>
            <a:pPr lvl="1">
              <a:spcBef>
                <a:spcPct val="20000"/>
              </a:spcBef>
              <a:buClr>
                <a:schemeClr val="accent5">
                  <a:lumMod val="50000"/>
                </a:schemeClr>
              </a:buClr>
              <a:buSzPct val="100000"/>
            </a:pPr>
            <a:r>
              <a:rPr lang="en-US" altLang="en-US" sz="2800" b="1" dirty="0">
                <a:solidFill>
                  <a:schemeClr val="accent5">
                    <a:lumMod val="50000"/>
                  </a:schemeClr>
                </a:solidFill>
              </a:rPr>
              <a:t>It can</a:t>
            </a:r>
            <a:r>
              <a:rPr lang="ja-JP" altLang="en-US" sz="2800" b="1" dirty="0">
                <a:solidFill>
                  <a:schemeClr val="accent5">
                    <a:lumMod val="50000"/>
                  </a:schemeClr>
                </a:solidFill>
              </a:rPr>
              <a:t>’</a:t>
            </a:r>
            <a:r>
              <a:rPr lang="en-US" altLang="ja-JP" sz="2800" b="1" dirty="0">
                <a:solidFill>
                  <a:schemeClr val="accent5">
                    <a:lumMod val="50000"/>
                  </a:schemeClr>
                </a:solidFill>
              </a:rPr>
              <a:t>t obtain an informed, expert, and independent assessment of regulation.</a:t>
            </a:r>
          </a:p>
          <a:p>
            <a:pPr lvl="1">
              <a:spcBef>
                <a:spcPct val="20000"/>
              </a:spcBef>
              <a:buClr>
                <a:schemeClr val="accent5">
                  <a:lumMod val="50000"/>
                </a:schemeClr>
              </a:buClr>
              <a:buSzPct val="100000"/>
            </a:pPr>
            <a:r>
              <a:rPr lang="en-US" altLang="en-US" sz="2800" b="1" dirty="0">
                <a:solidFill>
                  <a:schemeClr val="accent5">
                    <a:lumMod val="50000"/>
                  </a:schemeClr>
                </a:solidFill>
              </a:rPr>
              <a:t>Therefore, it can</a:t>
            </a:r>
            <a:r>
              <a:rPr lang="ja-JP" altLang="en-US" sz="2800" b="1" dirty="0">
                <a:solidFill>
                  <a:schemeClr val="accent5">
                    <a:lumMod val="50000"/>
                  </a:schemeClr>
                </a:solidFill>
              </a:rPr>
              <a:t>’</a:t>
            </a:r>
            <a:r>
              <a:rPr lang="en-US" altLang="ja-JP" sz="2800" b="1" dirty="0">
                <a:solidFill>
                  <a:schemeClr val="accent5">
                    <a:lumMod val="50000"/>
                  </a:schemeClr>
                </a:solidFill>
              </a:rPr>
              <a:t>t even begin to govern regulators effectively.</a:t>
            </a:r>
          </a:p>
          <a:p>
            <a:pPr lvl="1">
              <a:spcBef>
                <a:spcPct val="20000"/>
              </a:spcBef>
              <a:buClr>
                <a:schemeClr val="tx2"/>
              </a:buClr>
              <a:buSzPct val="110000"/>
              <a:buFont typeface="Wingdings" pitchFamily="2" charset="2"/>
              <a:buChar char="§"/>
            </a:pPr>
            <a:endParaRPr lang="en-US" altLang="en-US" sz="2800" b="1" dirty="0">
              <a:solidFill>
                <a:schemeClr val="accent5">
                  <a:lumMod val="50000"/>
                </a:schemeClr>
              </a:solidFill>
            </a:endParaRPr>
          </a:p>
          <a:p>
            <a:pPr marL="457200" lvl="1" indent="0">
              <a:spcBef>
                <a:spcPct val="20000"/>
              </a:spcBef>
              <a:buClr>
                <a:schemeClr val="accent1"/>
              </a:buClr>
              <a:buSzPct val="110000"/>
              <a:buNone/>
            </a:pPr>
            <a:r>
              <a:rPr lang="en-US" altLang="en-US" sz="2800" b="1" dirty="0">
                <a:solidFill>
                  <a:schemeClr val="accent5">
                    <a:lumMod val="50000"/>
                  </a:schemeClr>
                </a:solidFill>
              </a:rPr>
              <a:t>Regulators have a monopoly on the information and expertise, and accountability is flawed</a:t>
            </a:r>
            <a:endParaRPr lang="en-US" sz="2800" b="1" dirty="0">
              <a:solidFill>
                <a:schemeClr val="accent5">
                  <a:lumMod val="50000"/>
                </a:schemeClr>
              </a:solidFill>
            </a:endParaRPr>
          </a:p>
        </p:txBody>
      </p:sp>
      <p:sp>
        <p:nvSpPr>
          <p:cNvPr id="108546" name="Slide Number Placeholder 4">
            <a:extLst>
              <a:ext uri="{FF2B5EF4-FFF2-40B4-BE49-F238E27FC236}">
                <a16:creationId xmlns:a16="http://schemas.microsoft.com/office/drawing/2014/main" id="{BC7480B1-58E7-5722-5540-3940FF2D07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1"/>
                </a:solidFill>
                <a:latin typeface="Arial" panose="020B0604020202020204" pitchFamily="34" charset="0"/>
                <a:ea typeface="ＭＳ Ｐゴシック" panose="020B0600070205080204" pitchFamily="34" charset="-128"/>
              </a:defRPr>
            </a:lvl1pPr>
            <a:lvl2pPr marL="928706" indent="-357195" eaLnBrk="0" hangingPunct="0">
              <a:defRPr sz="4500">
                <a:solidFill>
                  <a:schemeClr val="tx1"/>
                </a:solidFill>
                <a:latin typeface="Arial" panose="020B0604020202020204" pitchFamily="34" charset="0"/>
                <a:ea typeface="ＭＳ Ｐゴシック" panose="020B0600070205080204" pitchFamily="34" charset="-128"/>
              </a:defRPr>
            </a:lvl2pPr>
            <a:lvl3pPr marL="1428779" indent="-285756" eaLnBrk="0" hangingPunct="0">
              <a:defRPr sz="4500">
                <a:solidFill>
                  <a:schemeClr val="tx1"/>
                </a:solidFill>
                <a:latin typeface="Arial" panose="020B0604020202020204" pitchFamily="34" charset="0"/>
                <a:ea typeface="ＭＳ Ｐゴシック" panose="020B0600070205080204" pitchFamily="34" charset="-128"/>
              </a:defRPr>
            </a:lvl3pPr>
            <a:lvl4pPr marL="2000290" indent="-285756" eaLnBrk="0" hangingPunct="0">
              <a:defRPr sz="4500">
                <a:solidFill>
                  <a:schemeClr val="tx1"/>
                </a:solidFill>
                <a:latin typeface="Arial" panose="020B0604020202020204" pitchFamily="34" charset="0"/>
                <a:ea typeface="ＭＳ Ｐゴシック" panose="020B0600070205080204" pitchFamily="34" charset="-128"/>
              </a:defRPr>
            </a:lvl4pPr>
            <a:lvl5pPr marL="2571802" indent="-285756" eaLnBrk="0" hangingPunct="0">
              <a:defRPr sz="4500">
                <a:solidFill>
                  <a:schemeClr val="tx1"/>
                </a:solidFill>
                <a:latin typeface="Arial" panose="020B0604020202020204" pitchFamily="34" charset="0"/>
                <a:ea typeface="ＭＳ Ｐゴシック" panose="020B0600070205080204" pitchFamily="34" charset="-128"/>
              </a:defRPr>
            </a:lvl5pPr>
            <a:lvl6pPr marL="3143313" indent="-285756" eaLnBrk="0" fontAlgn="base" hangingPunct="0">
              <a:spcBef>
                <a:spcPct val="0"/>
              </a:spcBef>
              <a:spcAft>
                <a:spcPct val="0"/>
              </a:spcAft>
              <a:defRPr sz="4500">
                <a:solidFill>
                  <a:schemeClr val="tx1"/>
                </a:solidFill>
                <a:latin typeface="Arial" panose="020B0604020202020204" pitchFamily="34" charset="0"/>
                <a:ea typeface="ＭＳ Ｐゴシック" panose="020B0600070205080204" pitchFamily="34" charset="-128"/>
              </a:defRPr>
            </a:lvl6pPr>
            <a:lvl7pPr marL="3714824" indent="-285756" eaLnBrk="0" fontAlgn="base" hangingPunct="0">
              <a:spcBef>
                <a:spcPct val="0"/>
              </a:spcBef>
              <a:spcAft>
                <a:spcPct val="0"/>
              </a:spcAft>
              <a:defRPr sz="4500">
                <a:solidFill>
                  <a:schemeClr val="tx1"/>
                </a:solidFill>
                <a:latin typeface="Arial" panose="020B0604020202020204" pitchFamily="34" charset="0"/>
                <a:ea typeface="ＭＳ Ｐゴシック" panose="020B0600070205080204" pitchFamily="34" charset="-128"/>
              </a:defRPr>
            </a:lvl7pPr>
            <a:lvl8pPr marL="4286336" indent="-285756" eaLnBrk="0" fontAlgn="base" hangingPunct="0">
              <a:spcBef>
                <a:spcPct val="0"/>
              </a:spcBef>
              <a:spcAft>
                <a:spcPct val="0"/>
              </a:spcAft>
              <a:defRPr sz="4500">
                <a:solidFill>
                  <a:schemeClr val="tx1"/>
                </a:solidFill>
                <a:latin typeface="Arial" panose="020B0604020202020204" pitchFamily="34" charset="0"/>
                <a:ea typeface="ＭＳ Ｐゴシック" panose="020B0600070205080204" pitchFamily="34" charset="-128"/>
              </a:defRPr>
            </a:lvl8pPr>
            <a:lvl9pPr marL="4857848" indent="-285756" eaLnBrk="0" fontAlgn="base" hangingPunct="0">
              <a:spcBef>
                <a:spcPct val="0"/>
              </a:spcBef>
              <a:spcAft>
                <a:spcPct val="0"/>
              </a:spcAft>
              <a:defRPr sz="4500">
                <a:solidFill>
                  <a:schemeClr val="tx1"/>
                </a:solidFill>
                <a:latin typeface="Arial" panose="020B0604020202020204" pitchFamily="34" charset="0"/>
                <a:ea typeface="ＭＳ Ｐゴシック" panose="020B0600070205080204" pitchFamily="34" charset="-128"/>
              </a:defRPr>
            </a:lvl9pPr>
          </a:lstStyle>
          <a:p>
            <a:pPr eaLnBrk="1" hangingPunct="1"/>
            <a:fld id="{8CD96CF5-FE73-3547-A520-63A7F10AFF51}" type="slidenum">
              <a:rPr lang="en-US" altLang="zh-CN" sz="1250"/>
              <a:pPr eaLnBrk="1" hangingPunct="1"/>
              <a:t>33</a:t>
            </a:fld>
            <a:endParaRPr lang="en-US" altLang="zh-CN" sz="125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3078B2F-AB9A-5D42-8E58-320352006B02}"/>
              </a:ext>
            </a:extLst>
          </p:cNvPr>
          <p:cNvSpPr>
            <a:spLocks noGrp="1"/>
          </p:cNvSpPr>
          <p:nvPr>
            <p:ph type="title"/>
          </p:nvPr>
        </p:nvSpPr>
        <p:spPr>
          <a:xfrm>
            <a:off x="3312170" y="2163218"/>
            <a:ext cx="5737325" cy="984498"/>
          </a:xfrm>
        </p:spPr>
        <p:txBody>
          <a:bodyPr/>
          <a:lstStyle/>
          <a:p>
            <a:pPr>
              <a:defRPr/>
            </a:pPr>
            <a:r>
              <a:rPr lang="en-US" sz="3323" dirty="0">
                <a:effectLst>
                  <a:outerShdw blurRad="38100" dist="38100" dir="2700000" algn="tl">
                    <a:srgbClr val="FFFFFF"/>
                  </a:outerShdw>
                </a:effectLst>
                <a:cs typeface="ＭＳ Ｐゴシック" charset="0"/>
              </a:rPr>
              <a:t>The Guardians of Finance</a:t>
            </a:r>
            <a:br>
              <a:rPr lang="en-US" dirty="0">
                <a:effectLst>
                  <a:outerShdw blurRad="38100" dist="38100" dir="2700000" algn="tl">
                    <a:srgbClr val="FFFFFF"/>
                  </a:outerShdw>
                </a:effectLst>
                <a:cs typeface="ＭＳ Ｐゴシック" charset="0"/>
              </a:rPr>
            </a:br>
            <a:r>
              <a:rPr lang="en-US" sz="2584" dirty="0">
                <a:effectLst>
                  <a:outerShdw blurRad="38100" dist="38100" dir="2700000" algn="tl">
                    <a:srgbClr val="FFFFFF"/>
                  </a:outerShdw>
                </a:effectLst>
                <a:cs typeface="ＭＳ Ｐゴシック" charset="0"/>
              </a:rPr>
              <a:t>Making Regulators Work for Us</a:t>
            </a:r>
            <a:endParaRPr lang="en-US" dirty="0">
              <a:effectLst>
                <a:outerShdw blurRad="38100" dist="38100" dir="2700000" algn="tl">
                  <a:srgbClr val="FFFFFF"/>
                </a:outerShdw>
              </a:effectLst>
              <a:cs typeface="ＭＳ Ｐゴシック" charset="0"/>
            </a:endParaRPr>
          </a:p>
        </p:txBody>
      </p:sp>
      <p:sp>
        <p:nvSpPr>
          <p:cNvPr id="125954" name="Slide Number Placeholder 5">
            <a:extLst>
              <a:ext uri="{FF2B5EF4-FFF2-40B4-BE49-F238E27FC236}">
                <a16:creationId xmlns:a16="http://schemas.microsoft.com/office/drawing/2014/main" id="{B63CF5BB-366A-354A-AE4E-E42B7AB0FEE0}"/>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23">
                <a:solidFill>
                  <a:schemeClr val="tx1"/>
                </a:solidFill>
                <a:latin typeface="Arial" charset="0"/>
                <a:ea typeface="ＭＳ Ｐゴシック" charset="-128"/>
              </a:defRPr>
            </a:lvl1pPr>
            <a:lvl2pPr marL="685633" indent="-263705">
              <a:spcBef>
                <a:spcPct val="20000"/>
              </a:spcBef>
              <a:buChar char="–"/>
              <a:defRPr sz="1846">
                <a:solidFill>
                  <a:schemeClr val="tx1"/>
                </a:solidFill>
                <a:latin typeface="Arial" charset="0"/>
                <a:ea typeface="ＭＳ Ｐゴシック" charset="-128"/>
              </a:defRPr>
            </a:lvl2pPr>
            <a:lvl3pPr marL="1054820" indent="-210965">
              <a:spcBef>
                <a:spcPct val="20000"/>
              </a:spcBef>
              <a:buChar char="•"/>
              <a:defRPr sz="1569">
                <a:solidFill>
                  <a:schemeClr val="tx1"/>
                </a:solidFill>
                <a:latin typeface="Arial" charset="0"/>
                <a:ea typeface="ＭＳ Ｐゴシック" charset="-128"/>
              </a:defRPr>
            </a:lvl3pPr>
            <a:lvl4pPr marL="1476748" indent="-210965">
              <a:spcBef>
                <a:spcPct val="20000"/>
              </a:spcBef>
              <a:buChar char="–"/>
              <a:defRPr sz="1292">
                <a:solidFill>
                  <a:schemeClr val="tx1"/>
                </a:solidFill>
                <a:latin typeface="Arial" charset="0"/>
                <a:ea typeface="ＭＳ Ｐゴシック" charset="-128"/>
              </a:defRPr>
            </a:lvl4pPr>
            <a:lvl5pPr marL="1898675" indent="-210965">
              <a:spcBef>
                <a:spcPct val="20000"/>
              </a:spcBef>
              <a:buChar char="»"/>
              <a:defRPr sz="1292">
                <a:solidFill>
                  <a:schemeClr val="tx1"/>
                </a:solidFill>
                <a:latin typeface="Arial" charset="0"/>
                <a:ea typeface="ＭＳ Ｐゴシック" charset="-128"/>
              </a:defRPr>
            </a:lvl5pPr>
            <a:lvl6pPr marL="2320603" indent="-210965" eaLnBrk="0" fontAlgn="base" hangingPunct="0">
              <a:spcBef>
                <a:spcPct val="20000"/>
              </a:spcBef>
              <a:spcAft>
                <a:spcPct val="0"/>
              </a:spcAft>
              <a:buChar char="»"/>
              <a:defRPr sz="1292">
                <a:solidFill>
                  <a:schemeClr val="tx1"/>
                </a:solidFill>
                <a:latin typeface="Arial" charset="0"/>
                <a:ea typeface="ＭＳ Ｐゴシック" charset="-128"/>
              </a:defRPr>
            </a:lvl6pPr>
            <a:lvl7pPr marL="2742531" indent="-210965" eaLnBrk="0" fontAlgn="base" hangingPunct="0">
              <a:spcBef>
                <a:spcPct val="20000"/>
              </a:spcBef>
              <a:spcAft>
                <a:spcPct val="0"/>
              </a:spcAft>
              <a:buChar char="»"/>
              <a:defRPr sz="1292">
                <a:solidFill>
                  <a:schemeClr val="tx1"/>
                </a:solidFill>
                <a:latin typeface="Arial" charset="0"/>
                <a:ea typeface="ＭＳ Ｐゴシック" charset="-128"/>
              </a:defRPr>
            </a:lvl7pPr>
            <a:lvl8pPr marL="3164459" indent="-210965" eaLnBrk="0" fontAlgn="base" hangingPunct="0">
              <a:spcBef>
                <a:spcPct val="20000"/>
              </a:spcBef>
              <a:spcAft>
                <a:spcPct val="0"/>
              </a:spcAft>
              <a:buChar char="»"/>
              <a:defRPr sz="1292">
                <a:solidFill>
                  <a:schemeClr val="tx1"/>
                </a:solidFill>
                <a:latin typeface="Arial" charset="0"/>
                <a:ea typeface="ＭＳ Ｐゴシック" charset="-128"/>
              </a:defRPr>
            </a:lvl8pPr>
            <a:lvl9pPr marL="3586386" indent="-210965" eaLnBrk="0" fontAlgn="base" hangingPunct="0">
              <a:spcBef>
                <a:spcPct val="20000"/>
              </a:spcBef>
              <a:spcAft>
                <a:spcPct val="0"/>
              </a:spcAft>
              <a:buChar char="»"/>
              <a:defRPr sz="1292">
                <a:solidFill>
                  <a:schemeClr val="tx1"/>
                </a:solidFill>
                <a:latin typeface="Arial" charset="0"/>
                <a:ea typeface="ＭＳ Ｐゴシック" charset="-128"/>
              </a:defRPr>
            </a:lvl9pPr>
          </a:lstStyle>
          <a:p>
            <a:pPr>
              <a:spcBef>
                <a:spcPct val="0"/>
              </a:spcBef>
              <a:buFontTx/>
              <a:buNone/>
              <a:defRPr/>
            </a:pPr>
            <a:fld id="{CF048DBD-494F-1847-BC8C-5C9191FE206B}" type="slidenum">
              <a:rPr lang="en-US" altLang="zh-CN" sz="923"/>
              <a:pPr>
                <a:spcBef>
                  <a:spcPct val="0"/>
                </a:spcBef>
                <a:buFontTx/>
                <a:buNone/>
                <a:defRPr/>
              </a:pPr>
              <a:t>34</a:t>
            </a:fld>
            <a:endParaRPr lang="en-US" altLang="zh-CN" sz="923" dirty="0"/>
          </a:p>
        </p:txBody>
      </p:sp>
      <p:sp>
        <p:nvSpPr>
          <p:cNvPr id="4" name="TextBox 3">
            <a:extLst>
              <a:ext uri="{FF2B5EF4-FFF2-40B4-BE49-F238E27FC236}">
                <a16:creationId xmlns:a16="http://schemas.microsoft.com/office/drawing/2014/main" id="{D91C2307-3B58-3246-A3B3-392749D6E6EE}"/>
              </a:ext>
            </a:extLst>
          </p:cNvPr>
          <p:cNvSpPr txBox="1"/>
          <p:nvPr/>
        </p:nvSpPr>
        <p:spPr>
          <a:xfrm>
            <a:off x="2720580" y="4202535"/>
            <a:ext cx="6750844" cy="1125141"/>
          </a:xfrm>
          <a:prstGeom prst="rect">
            <a:avLst/>
          </a:prstGeom>
          <a:noFill/>
          <a:ln w="9525">
            <a:noFill/>
            <a:miter lim="800000"/>
            <a:headEnd/>
            <a:tailEnd/>
          </a:ln>
        </p:spPr>
        <p:txBody>
          <a:bodyPr lIns="60268" tIns="30134" rIns="60268" bIns="30134" anchor="ctr">
            <a:normAutofit/>
          </a:bodyPr>
          <a:lstStyle>
            <a:lvl1pPr eaLnBrk="0" hangingPunct="0">
              <a:defRPr sz="3600">
                <a:solidFill>
                  <a:schemeClr val="tx1"/>
                </a:solidFill>
                <a:latin typeface="Arial" charset="0"/>
                <a:ea typeface="ＭＳ Ｐゴシック" charset="-128"/>
              </a:defRPr>
            </a:lvl1pPr>
            <a:lvl2pPr marL="742950" indent="-285750" eaLnBrk="0" hangingPunct="0">
              <a:defRPr sz="3600">
                <a:solidFill>
                  <a:schemeClr val="tx1"/>
                </a:solidFill>
                <a:latin typeface="Arial" charset="0"/>
                <a:ea typeface="ＭＳ Ｐゴシック" charset="-128"/>
              </a:defRPr>
            </a:lvl2pPr>
            <a:lvl3pPr marL="1143000" indent="-228600" eaLnBrk="0" hangingPunct="0">
              <a:defRPr sz="3600">
                <a:solidFill>
                  <a:schemeClr val="tx1"/>
                </a:solidFill>
                <a:latin typeface="Arial" charset="0"/>
                <a:ea typeface="ＭＳ Ｐゴシック" charset="-128"/>
              </a:defRPr>
            </a:lvl3pPr>
            <a:lvl4pPr marL="1600200" indent="-228600" eaLnBrk="0" hangingPunct="0">
              <a:defRPr sz="3600">
                <a:solidFill>
                  <a:schemeClr val="tx1"/>
                </a:solidFill>
                <a:latin typeface="Arial" charset="0"/>
                <a:ea typeface="ＭＳ Ｐゴシック" charset="-128"/>
              </a:defRPr>
            </a:lvl4pPr>
            <a:lvl5pPr marL="2057400" indent="-228600" eaLnBrk="0" hangingPunct="0">
              <a:defRPr sz="3600">
                <a:solidFill>
                  <a:schemeClr val="tx1"/>
                </a:solidFill>
                <a:latin typeface="Arial" charset="0"/>
                <a:ea typeface="ＭＳ Ｐゴシック" charset="-128"/>
              </a:defRPr>
            </a:lvl5pPr>
            <a:lvl6pPr marL="2514600" indent="-228600" eaLnBrk="0" fontAlgn="base" hangingPunct="0">
              <a:spcBef>
                <a:spcPct val="0"/>
              </a:spcBef>
              <a:spcAft>
                <a:spcPct val="0"/>
              </a:spcAft>
              <a:defRPr sz="3600">
                <a:solidFill>
                  <a:schemeClr val="tx1"/>
                </a:solidFill>
                <a:latin typeface="Arial" charset="0"/>
                <a:ea typeface="ＭＳ Ｐゴシック" charset="-128"/>
              </a:defRPr>
            </a:lvl6pPr>
            <a:lvl7pPr marL="2971800" indent="-228600" eaLnBrk="0" fontAlgn="base" hangingPunct="0">
              <a:spcBef>
                <a:spcPct val="0"/>
              </a:spcBef>
              <a:spcAft>
                <a:spcPct val="0"/>
              </a:spcAft>
              <a:defRPr sz="3600">
                <a:solidFill>
                  <a:schemeClr val="tx1"/>
                </a:solidFill>
                <a:latin typeface="Arial" charset="0"/>
                <a:ea typeface="ＭＳ Ｐゴシック" charset="-128"/>
              </a:defRPr>
            </a:lvl7pPr>
            <a:lvl8pPr marL="3429000" indent="-228600" eaLnBrk="0" fontAlgn="base" hangingPunct="0">
              <a:spcBef>
                <a:spcPct val="0"/>
              </a:spcBef>
              <a:spcAft>
                <a:spcPct val="0"/>
              </a:spcAft>
              <a:defRPr sz="3600">
                <a:solidFill>
                  <a:schemeClr val="tx1"/>
                </a:solidFill>
                <a:latin typeface="Arial" charset="0"/>
                <a:ea typeface="ＭＳ Ｐゴシック" charset="-128"/>
              </a:defRPr>
            </a:lvl8pPr>
            <a:lvl9pPr marL="3886200" indent="-228600" eaLnBrk="0" fontAlgn="base" hangingPunct="0">
              <a:spcBef>
                <a:spcPct val="0"/>
              </a:spcBef>
              <a:spcAft>
                <a:spcPct val="0"/>
              </a:spcAft>
              <a:defRPr sz="3600">
                <a:solidFill>
                  <a:schemeClr val="tx1"/>
                </a:solidFill>
                <a:latin typeface="Arial" charset="0"/>
                <a:ea typeface="ＭＳ Ｐゴシック" charset="-128"/>
              </a:defRPr>
            </a:lvl9pPr>
          </a:lstStyle>
          <a:p>
            <a:pPr algn="ctr" eaLnBrk="1" hangingPunct="1">
              <a:spcBef>
                <a:spcPts val="392"/>
              </a:spcBef>
              <a:buClr>
                <a:schemeClr val="accent1"/>
              </a:buClr>
              <a:buSzPct val="76000"/>
              <a:defRPr/>
            </a:pPr>
            <a:endParaRPr lang="en-US" altLang="x-none" sz="1846" dirty="0">
              <a:solidFill>
                <a:schemeClr val="bg1"/>
              </a:solidFill>
              <a:effectLst>
                <a:outerShdw blurRad="38100" dist="38100" dir="2700000" algn="tl">
                  <a:srgbClr val="808080"/>
                </a:outerShdw>
              </a:effectLst>
            </a:endParaRPr>
          </a:p>
          <a:p>
            <a:pPr algn="ctr" eaLnBrk="1" hangingPunct="1">
              <a:spcBef>
                <a:spcPts val="392"/>
              </a:spcBef>
              <a:buClr>
                <a:schemeClr val="accent1"/>
              </a:buClr>
              <a:buSzPct val="76000"/>
              <a:defRPr/>
            </a:pPr>
            <a:r>
              <a:rPr lang="en-US" altLang="x-none" sz="1477" dirty="0">
                <a:solidFill>
                  <a:schemeClr val="bg1"/>
                </a:solidFill>
                <a:effectLst>
                  <a:outerShdw blurRad="38100" dist="38100" dir="2700000" algn="tl">
                    <a:srgbClr val="808080"/>
                  </a:outerShdw>
                </a:effectLst>
              </a:rPr>
              <a:t> </a:t>
            </a:r>
          </a:p>
        </p:txBody>
      </p:sp>
      <p:sp>
        <p:nvSpPr>
          <p:cNvPr id="5" name="Subtitle 2">
            <a:extLst>
              <a:ext uri="{FF2B5EF4-FFF2-40B4-BE49-F238E27FC236}">
                <a16:creationId xmlns:a16="http://schemas.microsoft.com/office/drawing/2014/main" id="{2896C820-343D-C144-8AE2-FE47755AA8DC}"/>
              </a:ext>
            </a:extLst>
          </p:cNvPr>
          <p:cNvSpPr txBox="1">
            <a:spLocks/>
          </p:cNvSpPr>
          <p:nvPr/>
        </p:nvSpPr>
        <p:spPr bwMode="auto">
          <a:xfrm>
            <a:off x="2720580" y="3499323"/>
            <a:ext cx="6750844" cy="1547069"/>
          </a:xfrm>
          <a:prstGeom prst="rect">
            <a:avLst/>
          </a:prstGeom>
          <a:noFill/>
          <a:ln w="9525">
            <a:noFill/>
            <a:miter lim="800000"/>
            <a:headEnd/>
            <a:tailEnd/>
          </a:ln>
        </p:spPr>
        <p:txBody>
          <a:bodyPr lIns="60229" tIns="30115" rIns="60229" bIns="30115"/>
          <a:lstStyle/>
          <a:p>
            <a:pPr algn="ctr" defTabSz="602127">
              <a:spcBef>
                <a:spcPct val="20000"/>
              </a:spcBef>
              <a:buClr>
                <a:schemeClr val="hlink"/>
              </a:buClr>
              <a:buSzPct val="75000"/>
              <a:defRPr/>
            </a:pPr>
            <a:r>
              <a:rPr lang="en-US" altLang="zh-CN" sz="2584" kern="0" dirty="0">
                <a:solidFill>
                  <a:schemeClr val="bg1"/>
                </a:solidFill>
                <a:ea typeface="SimSun" pitchFamily="2" charset="-122"/>
              </a:rPr>
              <a:t>James R. Barth </a:t>
            </a:r>
          </a:p>
          <a:p>
            <a:pPr algn="ctr" defTabSz="602127">
              <a:spcBef>
                <a:spcPct val="20000"/>
              </a:spcBef>
              <a:buClr>
                <a:schemeClr val="hlink"/>
              </a:buClr>
              <a:buSzPct val="75000"/>
              <a:defRPr/>
            </a:pPr>
            <a:r>
              <a:rPr lang="en-US" altLang="zh-CN" sz="2584" kern="0" dirty="0">
                <a:solidFill>
                  <a:schemeClr val="bg1"/>
                </a:solidFill>
                <a:ea typeface="SimSun" pitchFamily="2" charset="-122"/>
              </a:rPr>
              <a:t>Gerard Caprio, Jr. </a:t>
            </a:r>
          </a:p>
          <a:p>
            <a:pPr algn="ctr" defTabSz="602127">
              <a:spcBef>
                <a:spcPct val="20000"/>
              </a:spcBef>
              <a:buClr>
                <a:schemeClr val="hlink"/>
              </a:buClr>
              <a:buSzPct val="75000"/>
              <a:defRPr/>
            </a:pPr>
            <a:r>
              <a:rPr lang="en-US" altLang="zh-CN" sz="2584" kern="0" dirty="0">
                <a:solidFill>
                  <a:schemeClr val="bg1"/>
                </a:solidFill>
                <a:ea typeface="SimSun" pitchFamily="2" charset="-122"/>
              </a:rPr>
              <a:t>Ross Levine</a:t>
            </a:r>
          </a:p>
        </p:txBody>
      </p:sp>
      <p:pic>
        <p:nvPicPr>
          <p:cNvPr id="36869" name="Picture 5" descr="Screen Shot 2012-03-03 at 4.36.58 PM.png">
            <a:extLst>
              <a:ext uri="{FF2B5EF4-FFF2-40B4-BE49-F238E27FC236}">
                <a16:creationId xmlns:a16="http://schemas.microsoft.com/office/drawing/2014/main" id="{134A6C7E-B25F-794E-AF11-834893531E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3804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3991E73-BEEF-1F48-BDBF-939D1B2314C9}"/>
              </a:ext>
            </a:extLst>
          </p:cNvPr>
          <p:cNvSpPr>
            <a:spLocks noGrp="1"/>
          </p:cNvSpPr>
          <p:nvPr>
            <p:ph type="title"/>
          </p:nvPr>
        </p:nvSpPr>
        <p:spPr>
          <a:xfrm>
            <a:off x="3312170" y="2163218"/>
            <a:ext cx="5737325" cy="984498"/>
          </a:xfrm>
        </p:spPr>
        <p:txBody>
          <a:bodyPr/>
          <a:lstStyle/>
          <a:p>
            <a:pPr>
              <a:defRPr/>
            </a:pPr>
            <a:r>
              <a:rPr lang="en-US" sz="3323" dirty="0">
                <a:effectLst>
                  <a:outerShdw blurRad="38100" dist="38100" dir="2700000" algn="tl">
                    <a:srgbClr val="FFFFFF"/>
                  </a:outerShdw>
                </a:effectLst>
                <a:cs typeface="ＭＳ Ｐゴシック" charset="0"/>
              </a:rPr>
              <a:t>The Guardians of Finance</a:t>
            </a:r>
            <a:br>
              <a:rPr lang="en-US" dirty="0">
                <a:effectLst>
                  <a:outerShdw blurRad="38100" dist="38100" dir="2700000" algn="tl">
                    <a:srgbClr val="FFFFFF"/>
                  </a:outerShdw>
                </a:effectLst>
                <a:cs typeface="ＭＳ Ｐゴシック" charset="0"/>
              </a:rPr>
            </a:br>
            <a:r>
              <a:rPr lang="en-US" sz="2584" dirty="0">
                <a:effectLst>
                  <a:outerShdw blurRad="38100" dist="38100" dir="2700000" algn="tl">
                    <a:srgbClr val="FFFFFF"/>
                  </a:outerShdw>
                </a:effectLst>
                <a:cs typeface="ＭＳ Ｐゴシック" charset="0"/>
              </a:rPr>
              <a:t>Making Regulators Work for Us</a:t>
            </a:r>
            <a:endParaRPr lang="en-US" dirty="0">
              <a:effectLst>
                <a:outerShdw blurRad="38100" dist="38100" dir="2700000" algn="tl">
                  <a:srgbClr val="FFFFFF"/>
                </a:outerShdw>
              </a:effectLst>
              <a:cs typeface="ＭＳ Ｐゴシック" charset="0"/>
            </a:endParaRPr>
          </a:p>
        </p:txBody>
      </p:sp>
      <p:sp>
        <p:nvSpPr>
          <p:cNvPr id="128002" name="Slide Number Placeholder 5">
            <a:extLst>
              <a:ext uri="{FF2B5EF4-FFF2-40B4-BE49-F238E27FC236}">
                <a16:creationId xmlns:a16="http://schemas.microsoft.com/office/drawing/2014/main" id="{163B0332-1BA9-4546-BB39-78A475AA45A3}"/>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23">
                <a:solidFill>
                  <a:schemeClr val="tx1"/>
                </a:solidFill>
                <a:latin typeface="Arial" charset="0"/>
                <a:ea typeface="ＭＳ Ｐゴシック" charset="-128"/>
              </a:defRPr>
            </a:lvl1pPr>
            <a:lvl2pPr marL="685633" indent="-263705">
              <a:spcBef>
                <a:spcPct val="20000"/>
              </a:spcBef>
              <a:buChar char="–"/>
              <a:defRPr sz="1846">
                <a:solidFill>
                  <a:schemeClr val="tx1"/>
                </a:solidFill>
                <a:latin typeface="Arial" charset="0"/>
                <a:ea typeface="ＭＳ Ｐゴシック" charset="-128"/>
              </a:defRPr>
            </a:lvl2pPr>
            <a:lvl3pPr marL="1054820" indent="-210965">
              <a:spcBef>
                <a:spcPct val="20000"/>
              </a:spcBef>
              <a:buChar char="•"/>
              <a:defRPr sz="1569">
                <a:solidFill>
                  <a:schemeClr val="tx1"/>
                </a:solidFill>
                <a:latin typeface="Arial" charset="0"/>
                <a:ea typeface="ＭＳ Ｐゴシック" charset="-128"/>
              </a:defRPr>
            </a:lvl3pPr>
            <a:lvl4pPr marL="1476748" indent="-210965">
              <a:spcBef>
                <a:spcPct val="20000"/>
              </a:spcBef>
              <a:buChar char="–"/>
              <a:defRPr sz="1292">
                <a:solidFill>
                  <a:schemeClr val="tx1"/>
                </a:solidFill>
                <a:latin typeface="Arial" charset="0"/>
                <a:ea typeface="ＭＳ Ｐゴシック" charset="-128"/>
              </a:defRPr>
            </a:lvl4pPr>
            <a:lvl5pPr marL="1898675" indent="-210965">
              <a:spcBef>
                <a:spcPct val="20000"/>
              </a:spcBef>
              <a:buChar char="»"/>
              <a:defRPr sz="1292">
                <a:solidFill>
                  <a:schemeClr val="tx1"/>
                </a:solidFill>
                <a:latin typeface="Arial" charset="0"/>
                <a:ea typeface="ＭＳ Ｐゴシック" charset="-128"/>
              </a:defRPr>
            </a:lvl5pPr>
            <a:lvl6pPr marL="2320603" indent="-210965" eaLnBrk="0" fontAlgn="base" hangingPunct="0">
              <a:spcBef>
                <a:spcPct val="20000"/>
              </a:spcBef>
              <a:spcAft>
                <a:spcPct val="0"/>
              </a:spcAft>
              <a:buChar char="»"/>
              <a:defRPr sz="1292">
                <a:solidFill>
                  <a:schemeClr val="tx1"/>
                </a:solidFill>
                <a:latin typeface="Arial" charset="0"/>
                <a:ea typeface="ＭＳ Ｐゴシック" charset="-128"/>
              </a:defRPr>
            </a:lvl6pPr>
            <a:lvl7pPr marL="2742531" indent="-210965" eaLnBrk="0" fontAlgn="base" hangingPunct="0">
              <a:spcBef>
                <a:spcPct val="20000"/>
              </a:spcBef>
              <a:spcAft>
                <a:spcPct val="0"/>
              </a:spcAft>
              <a:buChar char="»"/>
              <a:defRPr sz="1292">
                <a:solidFill>
                  <a:schemeClr val="tx1"/>
                </a:solidFill>
                <a:latin typeface="Arial" charset="0"/>
                <a:ea typeface="ＭＳ Ｐゴシック" charset="-128"/>
              </a:defRPr>
            </a:lvl7pPr>
            <a:lvl8pPr marL="3164459" indent="-210965" eaLnBrk="0" fontAlgn="base" hangingPunct="0">
              <a:spcBef>
                <a:spcPct val="20000"/>
              </a:spcBef>
              <a:spcAft>
                <a:spcPct val="0"/>
              </a:spcAft>
              <a:buChar char="»"/>
              <a:defRPr sz="1292">
                <a:solidFill>
                  <a:schemeClr val="tx1"/>
                </a:solidFill>
                <a:latin typeface="Arial" charset="0"/>
                <a:ea typeface="ＭＳ Ｐゴシック" charset="-128"/>
              </a:defRPr>
            </a:lvl8pPr>
            <a:lvl9pPr marL="3586386" indent="-210965" eaLnBrk="0" fontAlgn="base" hangingPunct="0">
              <a:spcBef>
                <a:spcPct val="20000"/>
              </a:spcBef>
              <a:spcAft>
                <a:spcPct val="0"/>
              </a:spcAft>
              <a:buChar char="»"/>
              <a:defRPr sz="1292">
                <a:solidFill>
                  <a:schemeClr val="tx1"/>
                </a:solidFill>
                <a:latin typeface="Arial" charset="0"/>
                <a:ea typeface="ＭＳ Ｐゴシック" charset="-128"/>
              </a:defRPr>
            </a:lvl9pPr>
          </a:lstStyle>
          <a:p>
            <a:pPr>
              <a:spcBef>
                <a:spcPct val="0"/>
              </a:spcBef>
              <a:buFontTx/>
              <a:buNone/>
              <a:defRPr/>
            </a:pPr>
            <a:fld id="{E36F695A-EC91-0C43-8C1E-E23E1265B213}" type="slidenum">
              <a:rPr lang="en-US" altLang="zh-CN" sz="923"/>
              <a:pPr>
                <a:spcBef>
                  <a:spcPct val="0"/>
                </a:spcBef>
                <a:buFontTx/>
                <a:buNone/>
                <a:defRPr/>
              </a:pPr>
              <a:t>35</a:t>
            </a:fld>
            <a:endParaRPr lang="en-US" altLang="zh-CN" sz="923" dirty="0"/>
          </a:p>
        </p:txBody>
      </p:sp>
      <p:sp>
        <p:nvSpPr>
          <p:cNvPr id="4" name="TextBox 3">
            <a:extLst>
              <a:ext uri="{FF2B5EF4-FFF2-40B4-BE49-F238E27FC236}">
                <a16:creationId xmlns:a16="http://schemas.microsoft.com/office/drawing/2014/main" id="{0FE65378-D3EF-B94F-8D86-6542E0FE51F7}"/>
              </a:ext>
            </a:extLst>
          </p:cNvPr>
          <p:cNvSpPr txBox="1"/>
          <p:nvPr/>
        </p:nvSpPr>
        <p:spPr>
          <a:xfrm>
            <a:off x="2720580" y="4202535"/>
            <a:ext cx="6750844" cy="1125141"/>
          </a:xfrm>
          <a:prstGeom prst="rect">
            <a:avLst/>
          </a:prstGeom>
          <a:noFill/>
          <a:ln w="9525">
            <a:noFill/>
            <a:miter lim="800000"/>
            <a:headEnd/>
            <a:tailEnd/>
          </a:ln>
        </p:spPr>
        <p:txBody>
          <a:bodyPr lIns="60268" tIns="30134" rIns="60268" bIns="30134" anchor="ctr">
            <a:normAutofit/>
          </a:bodyPr>
          <a:lstStyle>
            <a:lvl1pPr eaLnBrk="0" hangingPunct="0">
              <a:defRPr sz="3600">
                <a:solidFill>
                  <a:schemeClr val="tx1"/>
                </a:solidFill>
                <a:latin typeface="Arial" charset="0"/>
                <a:ea typeface="ＭＳ Ｐゴシック" charset="-128"/>
              </a:defRPr>
            </a:lvl1pPr>
            <a:lvl2pPr marL="742950" indent="-285750" eaLnBrk="0" hangingPunct="0">
              <a:defRPr sz="3600">
                <a:solidFill>
                  <a:schemeClr val="tx1"/>
                </a:solidFill>
                <a:latin typeface="Arial" charset="0"/>
                <a:ea typeface="ＭＳ Ｐゴシック" charset="-128"/>
              </a:defRPr>
            </a:lvl2pPr>
            <a:lvl3pPr marL="1143000" indent="-228600" eaLnBrk="0" hangingPunct="0">
              <a:defRPr sz="3600">
                <a:solidFill>
                  <a:schemeClr val="tx1"/>
                </a:solidFill>
                <a:latin typeface="Arial" charset="0"/>
                <a:ea typeface="ＭＳ Ｐゴシック" charset="-128"/>
              </a:defRPr>
            </a:lvl3pPr>
            <a:lvl4pPr marL="1600200" indent="-228600" eaLnBrk="0" hangingPunct="0">
              <a:defRPr sz="3600">
                <a:solidFill>
                  <a:schemeClr val="tx1"/>
                </a:solidFill>
                <a:latin typeface="Arial" charset="0"/>
                <a:ea typeface="ＭＳ Ｐゴシック" charset="-128"/>
              </a:defRPr>
            </a:lvl4pPr>
            <a:lvl5pPr marL="2057400" indent="-228600" eaLnBrk="0" hangingPunct="0">
              <a:defRPr sz="3600">
                <a:solidFill>
                  <a:schemeClr val="tx1"/>
                </a:solidFill>
                <a:latin typeface="Arial" charset="0"/>
                <a:ea typeface="ＭＳ Ｐゴシック" charset="-128"/>
              </a:defRPr>
            </a:lvl5pPr>
            <a:lvl6pPr marL="2514600" indent="-228600" eaLnBrk="0" fontAlgn="base" hangingPunct="0">
              <a:spcBef>
                <a:spcPct val="0"/>
              </a:spcBef>
              <a:spcAft>
                <a:spcPct val="0"/>
              </a:spcAft>
              <a:defRPr sz="3600">
                <a:solidFill>
                  <a:schemeClr val="tx1"/>
                </a:solidFill>
                <a:latin typeface="Arial" charset="0"/>
                <a:ea typeface="ＭＳ Ｐゴシック" charset="-128"/>
              </a:defRPr>
            </a:lvl6pPr>
            <a:lvl7pPr marL="2971800" indent="-228600" eaLnBrk="0" fontAlgn="base" hangingPunct="0">
              <a:spcBef>
                <a:spcPct val="0"/>
              </a:spcBef>
              <a:spcAft>
                <a:spcPct val="0"/>
              </a:spcAft>
              <a:defRPr sz="3600">
                <a:solidFill>
                  <a:schemeClr val="tx1"/>
                </a:solidFill>
                <a:latin typeface="Arial" charset="0"/>
                <a:ea typeface="ＭＳ Ｐゴシック" charset="-128"/>
              </a:defRPr>
            </a:lvl7pPr>
            <a:lvl8pPr marL="3429000" indent="-228600" eaLnBrk="0" fontAlgn="base" hangingPunct="0">
              <a:spcBef>
                <a:spcPct val="0"/>
              </a:spcBef>
              <a:spcAft>
                <a:spcPct val="0"/>
              </a:spcAft>
              <a:defRPr sz="3600">
                <a:solidFill>
                  <a:schemeClr val="tx1"/>
                </a:solidFill>
                <a:latin typeface="Arial" charset="0"/>
                <a:ea typeface="ＭＳ Ｐゴシック" charset="-128"/>
              </a:defRPr>
            </a:lvl8pPr>
            <a:lvl9pPr marL="3886200" indent="-228600" eaLnBrk="0" fontAlgn="base" hangingPunct="0">
              <a:spcBef>
                <a:spcPct val="0"/>
              </a:spcBef>
              <a:spcAft>
                <a:spcPct val="0"/>
              </a:spcAft>
              <a:defRPr sz="3600">
                <a:solidFill>
                  <a:schemeClr val="tx1"/>
                </a:solidFill>
                <a:latin typeface="Arial" charset="0"/>
                <a:ea typeface="ＭＳ Ｐゴシック" charset="-128"/>
              </a:defRPr>
            </a:lvl9pPr>
          </a:lstStyle>
          <a:p>
            <a:pPr algn="ctr" eaLnBrk="1" hangingPunct="1">
              <a:spcBef>
                <a:spcPts val="392"/>
              </a:spcBef>
              <a:buClr>
                <a:schemeClr val="accent1"/>
              </a:buClr>
              <a:buSzPct val="76000"/>
              <a:defRPr/>
            </a:pPr>
            <a:endParaRPr lang="en-US" altLang="x-none" sz="1846" dirty="0">
              <a:solidFill>
                <a:schemeClr val="bg1"/>
              </a:solidFill>
              <a:effectLst>
                <a:outerShdw blurRad="38100" dist="38100" dir="2700000" algn="tl">
                  <a:srgbClr val="808080"/>
                </a:outerShdw>
              </a:effectLst>
            </a:endParaRPr>
          </a:p>
          <a:p>
            <a:pPr algn="ctr" eaLnBrk="1" hangingPunct="1">
              <a:spcBef>
                <a:spcPts val="392"/>
              </a:spcBef>
              <a:buClr>
                <a:schemeClr val="accent1"/>
              </a:buClr>
              <a:buSzPct val="76000"/>
              <a:defRPr/>
            </a:pPr>
            <a:r>
              <a:rPr lang="en-US" altLang="x-none" sz="1477" dirty="0">
                <a:solidFill>
                  <a:schemeClr val="bg1"/>
                </a:solidFill>
                <a:effectLst>
                  <a:outerShdw blurRad="38100" dist="38100" dir="2700000" algn="tl">
                    <a:srgbClr val="808080"/>
                  </a:outerShdw>
                </a:effectLst>
              </a:rPr>
              <a:t> </a:t>
            </a:r>
          </a:p>
        </p:txBody>
      </p:sp>
      <p:sp>
        <p:nvSpPr>
          <p:cNvPr id="5" name="Subtitle 2">
            <a:extLst>
              <a:ext uri="{FF2B5EF4-FFF2-40B4-BE49-F238E27FC236}">
                <a16:creationId xmlns:a16="http://schemas.microsoft.com/office/drawing/2014/main" id="{FDD9AF33-15C4-2C40-B7C6-0EDF5F4CC8BF}"/>
              </a:ext>
            </a:extLst>
          </p:cNvPr>
          <p:cNvSpPr txBox="1">
            <a:spLocks/>
          </p:cNvSpPr>
          <p:nvPr/>
        </p:nvSpPr>
        <p:spPr bwMode="auto">
          <a:xfrm>
            <a:off x="2720580" y="3499323"/>
            <a:ext cx="6750844" cy="1547069"/>
          </a:xfrm>
          <a:prstGeom prst="rect">
            <a:avLst/>
          </a:prstGeom>
          <a:noFill/>
          <a:ln w="9525">
            <a:noFill/>
            <a:miter lim="800000"/>
            <a:headEnd/>
            <a:tailEnd/>
          </a:ln>
        </p:spPr>
        <p:txBody>
          <a:bodyPr lIns="60229" tIns="30115" rIns="60229" bIns="30115"/>
          <a:lstStyle/>
          <a:p>
            <a:pPr algn="ctr" defTabSz="602127">
              <a:spcBef>
                <a:spcPct val="20000"/>
              </a:spcBef>
              <a:buClr>
                <a:schemeClr val="hlink"/>
              </a:buClr>
              <a:buSzPct val="75000"/>
              <a:defRPr/>
            </a:pPr>
            <a:r>
              <a:rPr lang="en-US" altLang="zh-CN" sz="2584" kern="0" dirty="0">
                <a:solidFill>
                  <a:schemeClr val="bg1"/>
                </a:solidFill>
                <a:ea typeface="SimSun" pitchFamily="2" charset="-122"/>
              </a:rPr>
              <a:t>James R. Barth </a:t>
            </a:r>
          </a:p>
          <a:p>
            <a:pPr algn="ctr" defTabSz="602127">
              <a:spcBef>
                <a:spcPct val="20000"/>
              </a:spcBef>
              <a:buClr>
                <a:schemeClr val="hlink"/>
              </a:buClr>
              <a:buSzPct val="75000"/>
              <a:defRPr/>
            </a:pPr>
            <a:r>
              <a:rPr lang="en-US" altLang="zh-CN" sz="2584" kern="0" dirty="0">
                <a:solidFill>
                  <a:schemeClr val="bg1"/>
                </a:solidFill>
                <a:ea typeface="SimSun" pitchFamily="2" charset="-122"/>
              </a:rPr>
              <a:t>Gerard Caprio, Jr. </a:t>
            </a:r>
          </a:p>
          <a:p>
            <a:pPr algn="ctr" defTabSz="602127">
              <a:spcBef>
                <a:spcPct val="20000"/>
              </a:spcBef>
              <a:buClr>
                <a:schemeClr val="hlink"/>
              </a:buClr>
              <a:buSzPct val="75000"/>
              <a:defRPr/>
            </a:pPr>
            <a:r>
              <a:rPr lang="en-US" altLang="zh-CN" sz="2584" kern="0" dirty="0">
                <a:solidFill>
                  <a:schemeClr val="bg1"/>
                </a:solidFill>
                <a:ea typeface="SimSun" pitchFamily="2" charset="-122"/>
              </a:rPr>
              <a:t>Ross Levine</a:t>
            </a:r>
          </a:p>
        </p:txBody>
      </p:sp>
      <p:pic>
        <p:nvPicPr>
          <p:cNvPr id="38917" name="Picture 9" descr="Screen Shot 2012-03-04 at 6.04.40 PM.png">
            <a:extLst>
              <a:ext uri="{FF2B5EF4-FFF2-40B4-BE49-F238E27FC236}">
                <a16:creationId xmlns:a16="http://schemas.microsoft.com/office/drawing/2014/main" id="{B82C0BDC-3642-2F46-9A37-AA19730695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23665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D0F879-8A52-81AD-711C-2CB25873273F}"/>
              </a:ext>
            </a:extLst>
          </p:cNvPr>
          <p:cNvSpPr>
            <a:spLocks noGrp="1"/>
          </p:cNvSpPr>
          <p:nvPr>
            <p:ph sz="half" idx="1"/>
          </p:nvPr>
        </p:nvSpPr>
        <p:spPr>
          <a:xfrm>
            <a:off x="838200" y="1665980"/>
            <a:ext cx="8686800" cy="4189162"/>
          </a:xfrm>
        </p:spPr>
        <p:txBody>
          <a:bodyPr>
            <a:normAutofit/>
          </a:bodyPr>
          <a:lstStyle/>
          <a:p>
            <a:r>
              <a:rPr lang="en-US" sz="3600" b="1" dirty="0">
                <a:solidFill>
                  <a:schemeClr val="accent5">
                    <a:lumMod val="50000"/>
                  </a:schemeClr>
                </a:solidFill>
              </a:rPr>
              <a:t>Better incentives for bankers</a:t>
            </a:r>
          </a:p>
          <a:p>
            <a:pPr lvl="1">
              <a:buFont typeface="Wingdings" panose="05000000000000000000" pitchFamily="2" charset="2"/>
              <a:buChar char="ü"/>
            </a:pPr>
            <a:r>
              <a:rPr lang="en-US" sz="3600" b="1" dirty="0"/>
              <a:t>Liability limits? Deferred bonuses?</a:t>
            </a:r>
          </a:p>
          <a:p>
            <a:r>
              <a:rPr lang="en-US" sz="3600" b="1" dirty="0">
                <a:solidFill>
                  <a:schemeClr val="accent5">
                    <a:lumMod val="50000"/>
                  </a:schemeClr>
                </a:solidFill>
              </a:rPr>
              <a:t>Better incentives for regulators</a:t>
            </a:r>
          </a:p>
          <a:p>
            <a:pPr lvl="1">
              <a:buFont typeface="Wingdings" panose="05000000000000000000" pitchFamily="2" charset="2"/>
              <a:buChar char="ü"/>
            </a:pPr>
            <a:r>
              <a:rPr lang="en-US" sz="3200" b="1" dirty="0"/>
              <a:t>Independent monitoring group -- instant replay</a:t>
            </a:r>
          </a:p>
          <a:p>
            <a:r>
              <a:rPr lang="en-US" sz="3600" b="1" dirty="0">
                <a:solidFill>
                  <a:schemeClr val="accent5">
                    <a:lumMod val="50000"/>
                  </a:schemeClr>
                </a:solidFill>
              </a:rPr>
              <a:t>Simpler rules to permit greater accountability</a:t>
            </a:r>
          </a:p>
          <a:p>
            <a:endParaRPr lang="en-US" dirty="0"/>
          </a:p>
        </p:txBody>
      </p:sp>
      <p:sp>
        <p:nvSpPr>
          <p:cNvPr id="2" name="Title 1">
            <a:extLst>
              <a:ext uri="{FF2B5EF4-FFF2-40B4-BE49-F238E27FC236}">
                <a16:creationId xmlns:a16="http://schemas.microsoft.com/office/drawing/2014/main" id="{D62BA05E-D194-026E-F263-B5E08F2CAE9A}"/>
              </a:ext>
            </a:extLst>
          </p:cNvPr>
          <p:cNvSpPr>
            <a:spLocks noGrp="1"/>
          </p:cNvSpPr>
          <p:nvPr>
            <p:ph type="title"/>
          </p:nvPr>
        </p:nvSpPr>
        <p:spPr>
          <a:xfrm>
            <a:off x="838200" y="228600"/>
            <a:ext cx="10515600" cy="1325563"/>
          </a:xfrm>
        </p:spPr>
        <p:txBody>
          <a:bodyPr>
            <a:normAutofit/>
          </a:bodyPr>
          <a:lstStyle/>
          <a:p>
            <a:r>
              <a:rPr lang="en-US" sz="3600" b="1" dirty="0">
                <a:solidFill>
                  <a:schemeClr val="bg1"/>
                </a:solidFill>
                <a:latin typeface="+mn-lt"/>
              </a:rPr>
              <a:t>Pos</a:t>
            </a:r>
            <a:r>
              <a:rPr lang="en-US" sz="3600" b="1" dirty="0">
                <a:latin typeface="+mn-lt"/>
              </a:rPr>
              <a:t>sible remedies</a:t>
            </a:r>
          </a:p>
        </p:txBody>
      </p:sp>
    </p:spTree>
    <p:extLst>
      <p:ext uri="{BB962C8B-B14F-4D97-AF65-F5344CB8AC3E}">
        <p14:creationId xmlns:p14="http://schemas.microsoft.com/office/powerpoint/2010/main" val="15433267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DE6F-BAAB-6D88-EED2-3F70F6C867D6}"/>
              </a:ext>
            </a:extLst>
          </p:cNvPr>
          <p:cNvSpPr>
            <a:spLocks noGrp="1"/>
          </p:cNvSpPr>
          <p:nvPr>
            <p:ph type="title"/>
          </p:nvPr>
        </p:nvSpPr>
        <p:spPr>
          <a:xfrm>
            <a:off x="860502" y="0"/>
            <a:ext cx="10515600" cy="1325563"/>
          </a:xfrm>
        </p:spPr>
        <p:txBody>
          <a:bodyPr/>
          <a:lstStyle/>
          <a:p>
            <a:r>
              <a:rPr lang="en-US" b="1" dirty="0">
                <a:solidFill>
                  <a:schemeClr val="bg1"/>
                </a:solidFill>
              </a:rPr>
              <a:t>Ne</a:t>
            </a:r>
            <a:r>
              <a:rPr lang="en-US" b="1" dirty="0">
                <a:solidFill>
                  <a:schemeClr val="accent5">
                    <a:lumMod val="50000"/>
                  </a:schemeClr>
                </a:solidFill>
              </a:rPr>
              <a:t>xt:  Saving </a:t>
            </a:r>
            <a:r>
              <a:rPr lang="en-US" b="1">
                <a:solidFill>
                  <a:schemeClr val="accent5">
                    <a:lumMod val="50000"/>
                  </a:schemeClr>
                </a:solidFill>
              </a:rPr>
              <a:t>Social Security</a:t>
            </a:r>
            <a:endParaRPr lang="en-US" b="1" dirty="0">
              <a:solidFill>
                <a:schemeClr val="accent5">
                  <a:lumMod val="50000"/>
                </a:schemeClr>
              </a:solidFill>
            </a:endParaRPr>
          </a:p>
        </p:txBody>
      </p:sp>
      <p:sp>
        <p:nvSpPr>
          <p:cNvPr id="4" name="Slide Number Placeholder 3">
            <a:extLst>
              <a:ext uri="{FF2B5EF4-FFF2-40B4-BE49-F238E27FC236}">
                <a16:creationId xmlns:a16="http://schemas.microsoft.com/office/drawing/2014/main" id="{94E60AB5-9113-BD99-C408-53AD8AF7014D}"/>
              </a:ext>
            </a:extLst>
          </p:cNvPr>
          <p:cNvSpPr>
            <a:spLocks noGrp="1"/>
          </p:cNvSpPr>
          <p:nvPr>
            <p:ph type="sldNum" sz="quarter" idx="12"/>
          </p:nvPr>
        </p:nvSpPr>
        <p:spPr/>
        <p:txBody>
          <a:bodyPr/>
          <a:lstStyle/>
          <a:p>
            <a:fld id="{D9F085D5-EC86-4F6A-B501-C1359CB39116}" type="slidenum">
              <a:rPr lang="en-GB" smtClean="0"/>
              <a:t>37</a:t>
            </a:fld>
            <a:endParaRPr lang="en-GB"/>
          </a:p>
        </p:txBody>
      </p:sp>
      <p:pic>
        <p:nvPicPr>
          <p:cNvPr id="5" name="Picture 4" descr="A graph showing the loss of retirement fund&#10;&#10;Description automatically generated">
            <a:extLst>
              <a:ext uri="{FF2B5EF4-FFF2-40B4-BE49-F238E27FC236}">
                <a16:creationId xmlns:a16="http://schemas.microsoft.com/office/drawing/2014/main" id="{E9616FF0-2551-BC84-715F-CDBEB5ED3813}"/>
              </a:ext>
            </a:extLst>
          </p:cNvPr>
          <p:cNvPicPr>
            <a:picLocks noChangeAspect="1"/>
          </p:cNvPicPr>
          <p:nvPr/>
        </p:nvPicPr>
        <p:blipFill>
          <a:blip r:embed="rId2"/>
          <a:stretch>
            <a:fillRect/>
          </a:stretch>
        </p:blipFill>
        <p:spPr>
          <a:xfrm>
            <a:off x="1765561" y="1066380"/>
            <a:ext cx="8855190" cy="5163846"/>
          </a:xfrm>
          <a:prstGeom prst="rect">
            <a:avLst/>
          </a:prstGeom>
        </p:spPr>
      </p:pic>
    </p:spTree>
    <p:extLst>
      <p:ext uri="{BB962C8B-B14F-4D97-AF65-F5344CB8AC3E}">
        <p14:creationId xmlns:p14="http://schemas.microsoft.com/office/powerpoint/2010/main" val="851571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92500" lnSpcReduction="1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sz="3000" dirty="0"/>
              <a:t>Gerard Caprio, Ph.D.</a:t>
            </a:r>
          </a:p>
          <a:p>
            <a:pPr marL="0" indent="0" algn="ctr">
              <a:buNone/>
            </a:pPr>
            <a:r>
              <a:rPr lang="en-US" dirty="0"/>
              <a:t>gcaprio@williams.edu</a:t>
            </a:r>
          </a:p>
          <a:p>
            <a:pPr marL="0" indent="0" algn="ctr">
              <a:buNone/>
            </a:pPr>
            <a:r>
              <a:rPr lang="en-US" dirty="0"/>
              <a:t>Contact NEED: </a:t>
            </a:r>
            <a:r>
              <a:rPr lang="en-US" dirty="0">
                <a:hlinkClick r:id="rId2"/>
              </a:rPr>
              <a:t>info@NEEDEcon.org</a:t>
            </a:r>
            <a:endParaRPr lang="en-US" dirty="0"/>
          </a:p>
          <a:p>
            <a:pPr marL="0" indent="0" algn="ctr">
              <a:buNone/>
            </a:pPr>
            <a:endParaRPr lang="en-US" dirty="0"/>
          </a:p>
          <a:p>
            <a:pPr marL="0" indent="0" algn="ctr">
              <a:buNone/>
            </a:pPr>
            <a:endParaRPr lang="en-US" u="sng" dirty="0"/>
          </a:p>
          <a:p>
            <a:pPr marL="0" indent="0" algn="ctr">
              <a:buNone/>
            </a:pPr>
            <a:r>
              <a:rPr lang="en-US" dirty="0"/>
              <a:t>Become a Friend of NEED:  </a:t>
            </a:r>
            <a:r>
              <a:rPr lang="en-US" u="sng" dirty="0"/>
              <a:t>www.NEEDEcon.org/friend.php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100" b="0" i="0" u="none" strike="noStrike" kern="1200" cap="none" spc="0" normalizeH="0" baseline="0" noProof="0" dirty="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79277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6699-56BC-0FB8-F1EA-3061DE201E0C}"/>
              </a:ext>
            </a:extLst>
          </p:cNvPr>
          <p:cNvSpPr>
            <a:spLocks noGrp="1"/>
          </p:cNvSpPr>
          <p:nvPr>
            <p:ph type="ctrTitle"/>
          </p:nvPr>
        </p:nvSpPr>
        <p:spPr>
          <a:xfrm>
            <a:off x="2209800" y="304800"/>
            <a:ext cx="7772400" cy="3073400"/>
          </a:xfrm>
        </p:spPr>
        <p:txBody>
          <a:bodyPr>
            <a:normAutofit/>
          </a:bodyPr>
          <a:lstStyle/>
          <a:p>
            <a:pPr>
              <a:defRPr/>
            </a:pPr>
            <a:br>
              <a:rPr lang="en-US" altLang="en-US" sz="4000" dirty="0">
                <a:ea typeface="ＭＳ Ｐゴシック" panose="020B0600070205080204" pitchFamily="34" charset="-128"/>
              </a:rPr>
            </a:br>
            <a:br>
              <a:rPr lang="en-US" altLang="en-US" sz="4000" dirty="0">
                <a:ea typeface="ＭＳ Ｐゴシック" panose="020B0600070205080204" pitchFamily="34" charset="-128"/>
              </a:rPr>
            </a:br>
            <a:r>
              <a:rPr lang="en-US" altLang="en-US" sz="4000" dirty="0">
                <a:ea typeface="ＭＳ Ｐゴシック" panose="020B0600070205080204" pitchFamily="34" charset="-128"/>
              </a:rPr>
              <a:t> </a:t>
            </a:r>
            <a:br>
              <a:rPr lang="en-US" altLang="en-US" sz="4000" dirty="0">
                <a:ea typeface="ＭＳ Ｐゴシック" panose="020B0600070205080204" pitchFamily="34" charset="-128"/>
              </a:rPr>
            </a:br>
            <a:br>
              <a:rPr lang="en-US" altLang="en-US" sz="4000" dirty="0">
                <a:ea typeface="ＭＳ Ｐゴシック" panose="020B0600070205080204" pitchFamily="34" charset="-128"/>
              </a:rPr>
            </a:br>
            <a:endParaRPr lang="en-US" altLang="en-US" sz="2900" dirty="0">
              <a:effectLst>
                <a:outerShdw blurRad="38100" dist="38100" dir="2700000" algn="tl">
                  <a:srgbClr val="FFFFFF"/>
                </a:outerShdw>
              </a:effectLst>
              <a:latin typeface="Lucida Sans Unicode" panose="020B0602030504020204" pitchFamily="34" charset="0"/>
              <a:ea typeface="ＭＳ Ｐゴシック" panose="020B0600070205080204" pitchFamily="34" charset="-128"/>
            </a:endParaRPr>
          </a:p>
        </p:txBody>
      </p:sp>
      <p:sp>
        <p:nvSpPr>
          <p:cNvPr id="15362" name="Subtitle 2">
            <a:extLst>
              <a:ext uri="{FF2B5EF4-FFF2-40B4-BE49-F238E27FC236}">
                <a16:creationId xmlns:a16="http://schemas.microsoft.com/office/drawing/2014/main" id="{6470C8BE-2DAD-F789-0E26-4AF18FBDCD11}"/>
              </a:ext>
            </a:extLst>
          </p:cNvPr>
          <p:cNvSpPr>
            <a:spLocks noGrp="1" noChangeArrowheads="1"/>
          </p:cNvSpPr>
          <p:nvPr>
            <p:ph type="subTitle" idx="1"/>
          </p:nvPr>
        </p:nvSpPr>
        <p:spPr>
          <a:xfrm>
            <a:off x="2209800" y="3733800"/>
            <a:ext cx="7772400" cy="2249488"/>
          </a:xfrm>
        </p:spPr>
        <p:txBody>
          <a:bodyPr/>
          <a:lstStyle/>
          <a:p>
            <a:pPr eaLnBrk="1" hangingPunct="1">
              <a:lnSpc>
                <a:spcPct val="90000"/>
              </a:lnSpc>
            </a:pPr>
            <a:r>
              <a:rPr lang="en-US" altLang="en-US" sz="4000" b="1" kern="1200" dirty="0">
                <a:solidFill>
                  <a:srgbClr val="0C4C88"/>
                </a:solidFill>
                <a:ea typeface="ＭＳ Ｐゴシック" panose="020B0600070205080204" pitchFamily="34" charset="-128"/>
                <a:cs typeface="+mn-cs"/>
              </a:rPr>
              <a:t>Gerard Caprio</a:t>
            </a:r>
          </a:p>
          <a:p>
            <a:pPr eaLnBrk="1" hangingPunct="1">
              <a:lnSpc>
                <a:spcPct val="90000"/>
              </a:lnSpc>
            </a:pPr>
            <a:r>
              <a:rPr lang="en-US" altLang="en-US" sz="2800" b="1" kern="1200" dirty="0">
                <a:solidFill>
                  <a:srgbClr val="0C4C88"/>
                </a:solidFill>
                <a:ea typeface="ＭＳ Ｐゴシック" panose="020B0600070205080204" pitchFamily="34" charset="-128"/>
                <a:cs typeface="+mn-cs"/>
              </a:rPr>
              <a:t>William Brough Professor of Economics, Emeritus</a:t>
            </a:r>
          </a:p>
          <a:p>
            <a:pPr eaLnBrk="1" hangingPunct="1">
              <a:lnSpc>
                <a:spcPct val="90000"/>
              </a:lnSpc>
            </a:pPr>
            <a:r>
              <a:rPr lang="en-US" altLang="en-US" sz="2800" b="1" kern="1200" dirty="0">
                <a:solidFill>
                  <a:srgbClr val="0C4C88"/>
                </a:solidFill>
                <a:ea typeface="ＭＳ Ｐゴシック" panose="020B0600070205080204" pitchFamily="34" charset="-128"/>
                <a:cs typeface="+mn-cs"/>
              </a:rPr>
              <a:t>Williams College</a:t>
            </a:r>
          </a:p>
        </p:txBody>
      </p:sp>
      <p:sp>
        <p:nvSpPr>
          <p:cNvPr id="15364" name="TextBox 3">
            <a:extLst>
              <a:ext uri="{FF2B5EF4-FFF2-40B4-BE49-F238E27FC236}">
                <a16:creationId xmlns:a16="http://schemas.microsoft.com/office/drawing/2014/main" id="{966552F3-6CD1-144B-144D-A211B14FDFB9}"/>
              </a:ext>
            </a:extLst>
          </p:cNvPr>
          <p:cNvSpPr txBox="1">
            <a:spLocks noChangeArrowheads="1"/>
          </p:cNvSpPr>
          <p:nvPr/>
        </p:nvSpPr>
        <p:spPr bwMode="auto">
          <a:xfrm>
            <a:off x="1979612" y="1447800"/>
            <a:ext cx="8002588" cy="707878"/>
          </a:xfrm>
          <a:prstGeom prst="rect">
            <a:avLst/>
          </a:prstGeom>
          <a:noFill/>
          <a:ln w="9525">
            <a:noFill/>
            <a:miter lim="800000"/>
            <a:headEnd/>
            <a:tailEnd/>
          </a:ln>
        </p:spPr>
        <p:txBody>
          <a:bodyPr wrap="square" lIns="91432" tIns="45716" rIns="91432" bIns="45716">
            <a:spAutoFit/>
          </a:bodyPr>
          <a:lstStyle/>
          <a:p>
            <a:pPr algn="ctr">
              <a:defRPr/>
            </a:pPr>
            <a:r>
              <a:rPr lang="en-US" sz="4000" dirty="0">
                <a:solidFill>
                  <a:srgbClr val="0C4C88"/>
                </a:solidFill>
                <a:latin typeface="+mn-lt"/>
              </a:rPr>
              <a:t>Banking Crises: A Hardy Perennial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67600DCB-5100-FE7F-D0DA-0A0BE236B409}"/>
              </a:ext>
            </a:extLst>
          </p:cNvPr>
          <p:cNvSpPr>
            <a:spLocks noGrp="1" noChangeArrowheads="1"/>
          </p:cNvSpPr>
          <p:nvPr>
            <p:ph type="title"/>
          </p:nvPr>
        </p:nvSpPr>
        <p:spPr>
          <a:xfrm>
            <a:off x="838200" y="0"/>
            <a:ext cx="10515600" cy="1325563"/>
          </a:xfrm>
        </p:spPr>
        <p:txBody>
          <a:bodyPr>
            <a:normAutofit/>
          </a:bodyPr>
          <a:lstStyle/>
          <a:p>
            <a:pPr algn="l"/>
            <a:r>
              <a:rPr lang="en-US" altLang="en-US" sz="3600" b="1" dirty="0">
                <a:solidFill>
                  <a:schemeClr val="bg1"/>
                </a:solidFill>
                <a:latin typeface="+mn-lt"/>
                <a:ea typeface="ＭＳ Ｐゴシック" panose="020B0600070205080204" pitchFamily="34" charset="-128"/>
              </a:rPr>
              <a:t>Out</a:t>
            </a:r>
            <a:r>
              <a:rPr lang="en-US" altLang="en-US" sz="3600" b="1" dirty="0">
                <a:solidFill>
                  <a:schemeClr val="accent5">
                    <a:lumMod val="50000"/>
                  </a:schemeClr>
                </a:solidFill>
                <a:latin typeface="+mn-lt"/>
                <a:ea typeface="ＭＳ Ｐゴシック" panose="020B0600070205080204" pitchFamily="34" charset="-128"/>
              </a:rPr>
              <a:t>line</a:t>
            </a:r>
          </a:p>
        </p:txBody>
      </p:sp>
      <p:sp>
        <p:nvSpPr>
          <p:cNvPr id="326659" name="Rectangle 3">
            <a:extLst>
              <a:ext uri="{FF2B5EF4-FFF2-40B4-BE49-F238E27FC236}">
                <a16:creationId xmlns:a16="http://schemas.microsoft.com/office/drawing/2014/main" id="{52D1F1A0-CE8A-05CF-B06E-20D28F7CDCD2}"/>
              </a:ext>
            </a:extLst>
          </p:cNvPr>
          <p:cNvSpPr>
            <a:spLocks noGrp="1" noChangeArrowheads="1"/>
          </p:cNvSpPr>
          <p:nvPr>
            <p:ph idx="1"/>
          </p:nvPr>
        </p:nvSpPr>
        <p:spPr/>
        <p:txBody>
          <a:bodyPr/>
          <a:lstStyle/>
          <a:p>
            <a:pPr marL="385763" indent="-385763">
              <a:buFont typeface="Wingdings" pitchFamily="2" charset="2"/>
              <a:buAutoNum type="arabicPlain"/>
            </a:pPr>
            <a:r>
              <a:rPr lang="en-US" altLang="en-US" sz="3600" b="1" dirty="0">
                <a:solidFill>
                  <a:srgbClr val="0C4C88"/>
                </a:solidFill>
              </a:rPr>
              <a:t>Why Crises Matter…and Why So Many</a:t>
            </a:r>
          </a:p>
          <a:p>
            <a:pPr marL="385763" indent="-385763">
              <a:buFont typeface="Wingdings" pitchFamily="2" charset="2"/>
              <a:buAutoNum type="arabicPlain"/>
            </a:pPr>
            <a:r>
              <a:rPr lang="en-US" altLang="en-US" sz="3600" b="1" dirty="0">
                <a:solidFill>
                  <a:srgbClr val="0C4C88"/>
                </a:solidFill>
              </a:rPr>
              <a:t>Why Finance is Fragile</a:t>
            </a:r>
          </a:p>
          <a:p>
            <a:pPr marL="385763" indent="-385763">
              <a:buFont typeface="Wingdings" pitchFamily="2" charset="2"/>
              <a:buAutoNum type="arabicPlain"/>
            </a:pPr>
            <a:r>
              <a:rPr lang="en-US" altLang="en-US" sz="3600" b="1" dirty="0">
                <a:solidFill>
                  <a:srgbClr val="0C4C88"/>
                </a:solidFill>
              </a:rPr>
              <a:t>How Finance Gets Riskier</a:t>
            </a:r>
          </a:p>
          <a:p>
            <a:pPr marL="385763" indent="-385763">
              <a:buFont typeface="Wingdings" pitchFamily="2" charset="2"/>
              <a:buAutoNum type="arabicPlain"/>
            </a:pPr>
            <a:r>
              <a:rPr lang="en-US" altLang="en-US" sz="3600" b="1" dirty="0">
                <a:solidFill>
                  <a:srgbClr val="0C4C88"/>
                </a:solidFill>
              </a:rPr>
              <a:t>Regulating to mitigate crises</a:t>
            </a:r>
          </a:p>
          <a:p>
            <a:pPr marL="385763" indent="-385763">
              <a:buFont typeface="Wingdings" pitchFamily="2" charset="2"/>
              <a:buAutoNum type="arabicPlain"/>
            </a:pPr>
            <a:r>
              <a:rPr lang="en-US" altLang="en-US" sz="3600" b="1" dirty="0">
                <a:solidFill>
                  <a:srgbClr val="0C4C88"/>
                </a:solidFill>
              </a:rPr>
              <a:t>Lessons from past crises</a:t>
            </a:r>
          </a:p>
          <a:p>
            <a:pPr marL="385763" indent="-385763"/>
            <a:endParaRPr lang="en-US" altLang="en-US" dirty="0">
              <a:ea typeface="ＭＳ Ｐゴシック" panose="020B0600070205080204" pitchFamily="34" charset="-128"/>
            </a:endParaRPr>
          </a:p>
          <a:p>
            <a:pPr marL="385763" indent="-385763">
              <a:buFont typeface="Wingdings" pitchFamily="2" charset="2"/>
              <a:buAutoNum type="arabicPlain"/>
            </a:pPr>
            <a:endParaRPr lang="en-US" altLang="en-US" dirty="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6659">
                                            <p:txEl>
                                              <p:pRg st="0" end="0"/>
                                            </p:txEl>
                                          </p:spTgt>
                                        </p:tgtEl>
                                        <p:attrNameLst>
                                          <p:attrName>style.visibility</p:attrName>
                                        </p:attrNameLst>
                                      </p:cBhvr>
                                      <p:to>
                                        <p:strVal val="visible"/>
                                      </p:to>
                                    </p:set>
                                    <p:animEffect transition="in" filter="fade">
                                      <p:cBhvr>
                                        <p:cTn id="7" dur="500"/>
                                        <p:tgtEl>
                                          <p:spTgt spid="326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6659">
                                            <p:txEl>
                                              <p:pRg st="1" end="1"/>
                                            </p:txEl>
                                          </p:spTgt>
                                        </p:tgtEl>
                                        <p:attrNameLst>
                                          <p:attrName>style.visibility</p:attrName>
                                        </p:attrNameLst>
                                      </p:cBhvr>
                                      <p:to>
                                        <p:strVal val="visible"/>
                                      </p:to>
                                    </p:set>
                                    <p:animEffect transition="in" filter="fade">
                                      <p:cBhvr>
                                        <p:cTn id="12" dur="500"/>
                                        <p:tgtEl>
                                          <p:spTgt spid="326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6659">
                                            <p:txEl>
                                              <p:pRg st="2" end="2"/>
                                            </p:txEl>
                                          </p:spTgt>
                                        </p:tgtEl>
                                        <p:attrNameLst>
                                          <p:attrName>style.visibility</p:attrName>
                                        </p:attrNameLst>
                                      </p:cBhvr>
                                      <p:to>
                                        <p:strVal val="visible"/>
                                      </p:to>
                                    </p:set>
                                    <p:animEffect transition="in" filter="fade">
                                      <p:cBhvr>
                                        <p:cTn id="17" dur="500"/>
                                        <p:tgtEl>
                                          <p:spTgt spid="326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6659">
                                            <p:txEl>
                                              <p:pRg st="3" end="3"/>
                                            </p:txEl>
                                          </p:spTgt>
                                        </p:tgtEl>
                                        <p:attrNameLst>
                                          <p:attrName>style.visibility</p:attrName>
                                        </p:attrNameLst>
                                      </p:cBhvr>
                                      <p:to>
                                        <p:strVal val="visible"/>
                                      </p:to>
                                    </p:set>
                                    <p:animEffect transition="in" filter="fade">
                                      <p:cBhvr>
                                        <p:cTn id="22" dur="500"/>
                                        <p:tgtEl>
                                          <p:spTgt spid="3266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6659">
                                            <p:txEl>
                                              <p:pRg st="4" end="4"/>
                                            </p:txEl>
                                          </p:spTgt>
                                        </p:tgtEl>
                                        <p:attrNameLst>
                                          <p:attrName>style.visibility</p:attrName>
                                        </p:attrNameLst>
                                      </p:cBhvr>
                                      <p:to>
                                        <p:strVal val="visible"/>
                                      </p:to>
                                    </p:set>
                                    <p:animEffect transition="in" filter="fade">
                                      <p:cBhvr>
                                        <p:cTn id="27" dur="500"/>
                                        <p:tgtEl>
                                          <p:spTgt spid="3266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075462A3-9ABD-4C4C-F2ED-D2312E108E0F}"/>
              </a:ext>
            </a:extLst>
          </p:cNvPr>
          <p:cNvSpPr>
            <a:spLocks noGrp="1" noChangeArrowheads="1"/>
          </p:cNvSpPr>
          <p:nvPr>
            <p:ph type="title"/>
          </p:nvPr>
        </p:nvSpPr>
        <p:spPr>
          <a:xfrm>
            <a:off x="838200" y="0"/>
            <a:ext cx="10515600" cy="1325563"/>
          </a:xfrm>
        </p:spPr>
        <p:txBody>
          <a:bodyPr/>
          <a:lstStyle/>
          <a:p>
            <a:r>
              <a:rPr lang="en-US" altLang="en-US" sz="3600" b="1" dirty="0">
                <a:solidFill>
                  <a:schemeClr val="bg1"/>
                </a:solidFill>
                <a:latin typeface="+mn-lt"/>
                <a:ea typeface="ＭＳ Ｐゴシック" panose="020B0600070205080204" pitchFamily="34" charset="-128"/>
              </a:rPr>
              <a:t>Wh</a:t>
            </a:r>
            <a:r>
              <a:rPr lang="en-US" altLang="en-US" sz="3600" b="1" dirty="0">
                <a:solidFill>
                  <a:schemeClr val="accent5">
                    <a:lumMod val="50000"/>
                  </a:schemeClr>
                </a:solidFill>
                <a:latin typeface="+mn-lt"/>
                <a:ea typeface="ＭＳ Ｐゴシック" panose="020B0600070205080204" pitchFamily="34" charset="-128"/>
              </a:rPr>
              <a:t>y crises matter</a:t>
            </a:r>
          </a:p>
        </p:txBody>
      </p:sp>
      <p:sp>
        <p:nvSpPr>
          <p:cNvPr id="321539" name="Rectangle 3">
            <a:extLst>
              <a:ext uri="{FF2B5EF4-FFF2-40B4-BE49-F238E27FC236}">
                <a16:creationId xmlns:a16="http://schemas.microsoft.com/office/drawing/2014/main" id="{5D5E139D-023B-9582-2037-D06B8E53D5BD}"/>
              </a:ext>
            </a:extLst>
          </p:cNvPr>
          <p:cNvSpPr>
            <a:spLocks noGrp="1" noChangeArrowheads="1"/>
          </p:cNvSpPr>
          <p:nvPr>
            <p:ph idx="1"/>
          </p:nvPr>
        </p:nvSpPr>
        <p:spPr>
          <a:xfrm>
            <a:off x="1219200" y="1600200"/>
            <a:ext cx="9296400" cy="4351338"/>
          </a:xfrm>
        </p:spPr>
        <p:txBody>
          <a:bodyPr>
            <a:noAutofit/>
          </a:bodyPr>
          <a:lstStyle/>
          <a:p>
            <a:pPr>
              <a:buFont typeface="Times" pitchFamily="2" charset="0"/>
              <a:buChar char="•"/>
            </a:pPr>
            <a:r>
              <a:rPr lang="en-US" altLang="en-US" b="1" dirty="0">
                <a:solidFill>
                  <a:srgbClr val="0C4C88"/>
                </a:solidFill>
              </a:rPr>
              <a:t>Impact on economy</a:t>
            </a:r>
          </a:p>
          <a:p>
            <a:pPr lvl="1">
              <a:buFont typeface="Wingdings" panose="05000000000000000000" pitchFamily="2" charset="2"/>
              <a:buChar char="ü"/>
            </a:pPr>
            <a:r>
              <a:rPr lang="en-US" altLang="en-US" b="1" dirty="0"/>
              <a:t>Loss of output, jobs, income </a:t>
            </a:r>
          </a:p>
          <a:p>
            <a:pPr lvl="1">
              <a:buFont typeface="Wingdings" panose="05000000000000000000" pitchFamily="2" charset="2"/>
              <a:buChar char="ü"/>
            </a:pPr>
            <a:r>
              <a:rPr lang="en-US" altLang="en-US" b="1" dirty="0"/>
              <a:t>When debt/GDP high, reduce borrower net worth, cutting investment and consumption. </a:t>
            </a:r>
          </a:p>
          <a:p>
            <a:pPr>
              <a:lnSpc>
                <a:spcPct val="90000"/>
              </a:lnSpc>
            </a:pPr>
            <a:r>
              <a:rPr lang="en-US" altLang="en-US" b="1" dirty="0">
                <a:solidFill>
                  <a:srgbClr val="0C4C88"/>
                </a:solidFill>
              </a:rPr>
              <a:t>Impact on people: hurt the poor</a:t>
            </a:r>
          </a:p>
          <a:p>
            <a:pPr lvl="1">
              <a:lnSpc>
                <a:spcPct val="90000"/>
              </a:lnSpc>
              <a:buFont typeface="Wingdings" panose="05000000000000000000" pitchFamily="2" charset="2"/>
              <a:buChar char="ü"/>
            </a:pPr>
            <a:r>
              <a:rPr lang="en-US" altLang="en-US" b="1" dirty="0"/>
              <a:t>E.g., Dominican Republic, Argentina, Greece…</a:t>
            </a:r>
          </a:p>
          <a:p>
            <a:pPr>
              <a:lnSpc>
                <a:spcPct val="90000"/>
              </a:lnSpc>
            </a:pPr>
            <a:r>
              <a:rPr lang="en-US" altLang="en-US" b="1" dirty="0">
                <a:solidFill>
                  <a:srgbClr val="0C4C88"/>
                </a:solidFill>
              </a:rPr>
              <a:t>Frequency: crises keep recurring </a:t>
            </a:r>
          </a:p>
          <a:p>
            <a:pPr>
              <a:lnSpc>
                <a:spcPct val="90000"/>
              </a:lnSpc>
            </a:pPr>
            <a:r>
              <a:rPr lang="en-US" altLang="en-US" b="1" dirty="0">
                <a:solidFill>
                  <a:srgbClr val="0C4C88"/>
                </a:solidFill>
              </a:rPr>
              <a:t>Contagion: from one market, sector or economy to others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1539">
                                            <p:txEl>
                                              <p:pRg st="0" end="0"/>
                                            </p:txEl>
                                          </p:spTgt>
                                        </p:tgtEl>
                                        <p:attrNameLst>
                                          <p:attrName>style.visibility</p:attrName>
                                        </p:attrNameLst>
                                      </p:cBhvr>
                                      <p:to>
                                        <p:strVal val="visible"/>
                                      </p:to>
                                    </p:set>
                                    <p:animEffect transition="in" filter="blinds(horizontal)">
                                      <p:cBhvr>
                                        <p:cTn id="7" dur="500"/>
                                        <p:tgtEl>
                                          <p:spTgt spid="32153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1539">
                                            <p:txEl>
                                              <p:pRg st="1" end="1"/>
                                            </p:txEl>
                                          </p:spTgt>
                                        </p:tgtEl>
                                        <p:attrNameLst>
                                          <p:attrName>style.visibility</p:attrName>
                                        </p:attrNameLst>
                                      </p:cBhvr>
                                      <p:to>
                                        <p:strVal val="visible"/>
                                      </p:to>
                                    </p:set>
                                    <p:animEffect transition="in" filter="blinds(horizontal)">
                                      <p:cBhvr>
                                        <p:cTn id="10" dur="500"/>
                                        <p:tgtEl>
                                          <p:spTgt spid="32153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21539">
                                            <p:txEl>
                                              <p:pRg st="2" end="2"/>
                                            </p:txEl>
                                          </p:spTgt>
                                        </p:tgtEl>
                                        <p:attrNameLst>
                                          <p:attrName>style.visibility</p:attrName>
                                        </p:attrNameLst>
                                      </p:cBhvr>
                                      <p:to>
                                        <p:strVal val="visible"/>
                                      </p:to>
                                    </p:set>
                                    <p:animEffect transition="in" filter="blinds(horizontal)">
                                      <p:cBhvr>
                                        <p:cTn id="15" dur="500"/>
                                        <p:tgtEl>
                                          <p:spTgt spid="32153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21539">
                                            <p:txEl>
                                              <p:pRg st="3" end="3"/>
                                            </p:txEl>
                                          </p:spTgt>
                                        </p:tgtEl>
                                        <p:attrNameLst>
                                          <p:attrName>style.visibility</p:attrName>
                                        </p:attrNameLst>
                                      </p:cBhvr>
                                      <p:to>
                                        <p:strVal val="visible"/>
                                      </p:to>
                                    </p:set>
                                    <p:animEffect transition="in" filter="blinds(horizontal)">
                                      <p:cBhvr>
                                        <p:cTn id="20" dur="500"/>
                                        <p:tgtEl>
                                          <p:spTgt spid="321539">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21539">
                                            <p:txEl>
                                              <p:pRg st="4" end="4"/>
                                            </p:txEl>
                                          </p:spTgt>
                                        </p:tgtEl>
                                        <p:attrNameLst>
                                          <p:attrName>style.visibility</p:attrName>
                                        </p:attrNameLst>
                                      </p:cBhvr>
                                      <p:to>
                                        <p:strVal val="visible"/>
                                      </p:to>
                                    </p:set>
                                    <p:animEffect transition="in" filter="blinds(horizontal)">
                                      <p:cBhvr>
                                        <p:cTn id="23" dur="500"/>
                                        <p:tgtEl>
                                          <p:spTgt spid="321539">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21539">
                                            <p:txEl>
                                              <p:pRg st="5" end="5"/>
                                            </p:txEl>
                                          </p:spTgt>
                                        </p:tgtEl>
                                        <p:attrNameLst>
                                          <p:attrName>style.visibility</p:attrName>
                                        </p:attrNameLst>
                                      </p:cBhvr>
                                      <p:to>
                                        <p:strVal val="visible"/>
                                      </p:to>
                                    </p:set>
                                    <p:animEffect transition="in" filter="blinds(horizontal)">
                                      <p:cBhvr>
                                        <p:cTn id="28" dur="500"/>
                                        <p:tgtEl>
                                          <p:spTgt spid="321539">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21539">
                                            <p:txEl>
                                              <p:pRg st="6" end="6"/>
                                            </p:txEl>
                                          </p:spTgt>
                                        </p:tgtEl>
                                        <p:attrNameLst>
                                          <p:attrName>style.visibility</p:attrName>
                                        </p:attrNameLst>
                                      </p:cBhvr>
                                      <p:to>
                                        <p:strVal val="visible"/>
                                      </p:to>
                                    </p:set>
                                    <p:animEffect transition="in" filter="blinds(horizontal)">
                                      <p:cBhvr>
                                        <p:cTn id="33" dur="500"/>
                                        <p:tgtEl>
                                          <p:spTgt spid="3215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003DEDDD-9132-9352-D73C-BEC8FEC4443D}"/>
              </a:ext>
            </a:extLst>
          </p:cNvPr>
          <p:cNvSpPr>
            <a:spLocks noGrp="1" noChangeArrowheads="1"/>
          </p:cNvSpPr>
          <p:nvPr>
            <p:ph type="title"/>
          </p:nvPr>
        </p:nvSpPr>
        <p:spPr>
          <a:xfrm>
            <a:off x="838200" y="10886"/>
            <a:ext cx="10515600" cy="1325563"/>
          </a:xfrm>
        </p:spPr>
        <p:txBody>
          <a:bodyPr/>
          <a:lstStyle/>
          <a:p>
            <a:r>
              <a:rPr lang="en-US" altLang="en-US" sz="3600" b="1" dirty="0">
                <a:solidFill>
                  <a:schemeClr val="bg1"/>
                </a:solidFill>
                <a:latin typeface="+mn-lt"/>
                <a:ea typeface="ＭＳ Ｐゴシック" panose="020B0600070205080204" pitchFamily="34" charset="-128"/>
              </a:rPr>
              <a:t>Wh</a:t>
            </a:r>
            <a:r>
              <a:rPr lang="en-US" altLang="en-US" sz="3600" b="1" dirty="0">
                <a:solidFill>
                  <a:schemeClr val="accent5">
                    <a:lumMod val="50000"/>
                  </a:schemeClr>
                </a:solidFill>
                <a:latin typeface="+mn-lt"/>
                <a:ea typeface="ＭＳ Ｐゴシック" panose="020B0600070205080204" pitchFamily="34" charset="-128"/>
              </a:rPr>
              <a:t>y Crises Matter, cont</a:t>
            </a:r>
            <a:r>
              <a:rPr lang="en-US" altLang="en-US" dirty="0">
                <a:ea typeface="ＭＳ Ｐゴシック" panose="020B0600070205080204" pitchFamily="34" charset="-128"/>
              </a:rPr>
              <a:t>.</a:t>
            </a:r>
          </a:p>
        </p:txBody>
      </p:sp>
      <p:sp>
        <p:nvSpPr>
          <p:cNvPr id="21506" name="Content Placeholder 2">
            <a:extLst>
              <a:ext uri="{FF2B5EF4-FFF2-40B4-BE49-F238E27FC236}">
                <a16:creationId xmlns:a16="http://schemas.microsoft.com/office/drawing/2014/main" id="{78801AFB-8CDB-B8C5-0F3A-FF546E505F01}"/>
              </a:ext>
            </a:extLst>
          </p:cNvPr>
          <p:cNvSpPr>
            <a:spLocks noGrp="1" noChangeArrowheads="1"/>
          </p:cNvSpPr>
          <p:nvPr>
            <p:ph idx="1"/>
          </p:nvPr>
        </p:nvSpPr>
        <p:spPr/>
        <p:txBody>
          <a:bodyPr/>
          <a:lstStyle/>
          <a:p>
            <a:pPr>
              <a:lnSpc>
                <a:spcPct val="90000"/>
              </a:lnSpc>
            </a:pPr>
            <a:r>
              <a:rPr lang="en-US" altLang="en-US" sz="2800" b="1" dirty="0">
                <a:solidFill>
                  <a:schemeClr val="accent5">
                    <a:lumMod val="50000"/>
                  </a:schemeClr>
                </a:solidFill>
                <a:ea typeface="ＭＳ Ｐゴシック" panose="020B0600070205080204" pitchFamily="34" charset="-128"/>
              </a:rPr>
              <a:t>Fallout: </a:t>
            </a:r>
          </a:p>
          <a:p>
            <a:pPr lvl="1">
              <a:buFont typeface="Wingdings" panose="05000000000000000000" pitchFamily="2" charset="2"/>
              <a:buChar char="ü"/>
            </a:pPr>
            <a:r>
              <a:rPr lang="en-US" altLang="en-US" b="1" dirty="0">
                <a:ea typeface="ＭＳ Ｐゴシック" panose="020B0600070205080204" pitchFamily="34" charset="-128"/>
              </a:rPr>
              <a:t>Public and private debt levels rise, sometimes to unsustainable levels</a:t>
            </a:r>
          </a:p>
          <a:p>
            <a:pPr lvl="1">
              <a:buFont typeface="Wingdings" panose="05000000000000000000" pitchFamily="2" charset="2"/>
              <a:buChar char="ü"/>
            </a:pPr>
            <a:r>
              <a:rPr lang="en-US" altLang="en-US" b="1" dirty="0">
                <a:ea typeface="ＭＳ Ｐゴシック" panose="020B0600070205080204" pitchFamily="34" charset="-128"/>
              </a:rPr>
              <a:t>Other reform efforts may be slowed (e.g. banks lobby for suspension of climate regulations)</a:t>
            </a:r>
          </a:p>
          <a:p>
            <a:pPr>
              <a:lnSpc>
                <a:spcPct val="90000"/>
              </a:lnSpc>
            </a:pPr>
            <a:r>
              <a:rPr lang="en-US" altLang="en-US" sz="2800" b="1" dirty="0">
                <a:solidFill>
                  <a:schemeClr val="accent5">
                    <a:lumMod val="50000"/>
                  </a:schemeClr>
                </a:solidFill>
                <a:ea typeface="ＭＳ Ｐゴシック" panose="020B0600070205080204" pitchFamily="34" charset="-128"/>
              </a:rPr>
              <a:t>Lessons: crises often reveal weaknesses of financial system – who is ‘swimming naked’ (Warren Buffet)</a:t>
            </a:r>
          </a:p>
          <a:p>
            <a:pPr>
              <a:lnSpc>
                <a:spcPct val="90000"/>
              </a:lnSpc>
            </a:pPr>
            <a:r>
              <a:rPr lang="en-US" altLang="en-US" sz="2800" b="1" dirty="0">
                <a:solidFill>
                  <a:schemeClr val="accent5">
                    <a:lumMod val="50000"/>
                  </a:schemeClr>
                </a:solidFill>
                <a:ea typeface="ＭＳ Ｐゴシック" panose="020B0600070205080204" pitchFamily="34" charset="-128"/>
              </a:rPr>
              <a:t>And crises can start outside the financial system</a:t>
            </a:r>
          </a:p>
          <a:p>
            <a:pPr lvl="1">
              <a:lnSpc>
                <a:spcPct val="90000"/>
              </a:lnSpc>
              <a:buFont typeface="Wingdings" panose="05000000000000000000" pitchFamily="2" charset="2"/>
              <a:buChar char="ü"/>
            </a:pPr>
            <a:r>
              <a:rPr lang="en-US" altLang="en-US" sz="2400" b="1" dirty="0">
                <a:ea typeface="ＭＳ Ｐゴシック" panose="020B0600070205080204" pitchFamily="34" charset="-128"/>
              </a:rPr>
              <a:t>Greece, Doom Loop</a:t>
            </a:r>
          </a:p>
          <a:p>
            <a:endParaRPr lang="en-US" altLang="en-US" dirty="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dissolve">
                                      <p:cBhvr>
                                        <p:cTn id="7" dur="500"/>
                                        <p:tgtEl>
                                          <p:spTgt spid="21506">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506">
                                            <p:txEl>
                                              <p:pRg st="1" end="1"/>
                                            </p:txEl>
                                          </p:spTgt>
                                        </p:tgtEl>
                                        <p:attrNameLst>
                                          <p:attrName>style.visibility</p:attrName>
                                        </p:attrNameLst>
                                      </p:cBhvr>
                                      <p:to>
                                        <p:strVal val="visible"/>
                                      </p:to>
                                    </p:set>
                                    <p:animEffect transition="in" filter="dissolve">
                                      <p:cBhvr>
                                        <p:cTn id="10" dur="500"/>
                                        <p:tgtEl>
                                          <p:spTgt spid="21506">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1506">
                                            <p:txEl>
                                              <p:pRg st="2" end="2"/>
                                            </p:txEl>
                                          </p:spTgt>
                                        </p:tgtEl>
                                        <p:attrNameLst>
                                          <p:attrName>style.visibility</p:attrName>
                                        </p:attrNameLst>
                                      </p:cBhvr>
                                      <p:to>
                                        <p:strVal val="visible"/>
                                      </p:to>
                                    </p:set>
                                    <p:animEffect transition="in" filter="dissolve">
                                      <p:cBhvr>
                                        <p:cTn id="13" dur="500"/>
                                        <p:tgtEl>
                                          <p:spTgt spid="21506">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1506">
                                            <p:txEl>
                                              <p:pRg st="3" end="3"/>
                                            </p:txEl>
                                          </p:spTgt>
                                        </p:tgtEl>
                                        <p:attrNameLst>
                                          <p:attrName>style.visibility</p:attrName>
                                        </p:attrNameLst>
                                      </p:cBhvr>
                                      <p:to>
                                        <p:strVal val="visible"/>
                                      </p:to>
                                    </p:set>
                                    <p:animEffect transition="in" filter="dissolve">
                                      <p:cBhvr>
                                        <p:cTn id="18" dur="500"/>
                                        <p:tgtEl>
                                          <p:spTgt spid="21506">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1506">
                                            <p:txEl>
                                              <p:pRg st="4" end="4"/>
                                            </p:txEl>
                                          </p:spTgt>
                                        </p:tgtEl>
                                        <p:attrNameLst>
                                          <p:attrName>style.visibility</p:attrName>
                                        </p:attrNameLst>
                                      </p:cBhvr>
                                      <p:to>
                                        <p:strVal val="visible"/>
                                      </p:to>
                                    </p:set>
                                    <p:animEffect transition="in" filter="dissolve">
                                      <p:cBhvr>
                                        <p:cTn id="23" dur="500"/>
                                        <p:tgtEl>
                                          <p:spTgt spid="21506">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1506">
                                            <p:txEl>
                                              <p:pRg st="5" end="5"/>
                                            </p:txEl>
                                          </p:spTgt>
                                        </p:tgtEl>
                                        <p:attrNameLst>
                                          <p:attrName>style.visibility</p:attrName>
                                        </p:attrNameLst>
                                      </p:cBhvr>
                                      <p:to>
                                        <p:strVal val="visible"/>
                                      </p:to>
                                    </p:set>
                                    <p:animEffect transition="in" filter="dissolve">
                                      <p:cBhvr>
                                        <p:cTn id="26" dur="500"/>
                                        <p:tgtEl>
                                          <p:spTgt spid="215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5CC781-34DA-7D85-380A-AAD9CC0A9F6F}"/>
              </a:ext>
            </a:extLst>
          </p:cNvPr>
          <p:cNvPicPr>
            <a:picLocks noGrp="1"/>
          </p:cNvPicPr>
          <p:nvPr>
            <p:ph idx="4294967295"/>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710930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26">
            <a:extLst>
              <a:ext uri="{FF2B5EF4-FFF2-40B4-BE49-F238E27FC236}">
                <a16:creationId xmlns:a16="http://schemas.microsoft.com/office/drawing/2014/main" id="{75BD72DF-C42C-CE04-EA82-CDEA136B77EC}"/>
              </a:ext>
            </a:extLst>
          </p:cNvPr>
          <p:cNvSpPr>
            <a:spLocks noGrp="1" noChangeArrowheads="1"/>
          </p:cNvSpPr>
          <p:nvPr>
            <p:ph type="title"/>
          </p:nvPr>
        </p:nvSpPr>
        <p:spPr>
          <a:xfrm>
            <a:off x="762000" y="0"/>
            <a:ext cx="10515600" cy="1325563"/>
          </a:xfrm>
        </p:spPr>
        <p:txBody>
          <a:bodyPr/>
          <a:lstStyle/>
          <a:p>
            <a:r>
              <a:rPr lang="en-US" altLang="en-US" sz="3600" b="1" dirty="0">
                <a:solidFill>
                  <a:schemeClr val="bg1"/>
                </a:solidFill>
                <a:latin typeface="+mn-lt"/>
                <a:ea typeface="ＭＳ Ｐゴシック" panose="020B0600070205080204" pitchFamily="34" charset="-128"/>
              </a:rPr>
              <a:t>Wh</a:t>
            </a:r>
            <a:r>
              <a:rPr lang="en-US" altLang="en-US" sz="3600" b="1" dirty="0">
                <a:solidFill>
                  <a:schemeClr val="accent5">
                    <a:lumMod val="50000"/>
                  </a:schemeClr>
                </a:solidFill>
                <a:latin typeface="+mn-lt"/>
                <a:ea typeface="ＭＳ Ｐゴシック" panose="020B0600070205080204" pitchFamily="34" charset="-128"/>
              </a:rPr>
              <a:t>at</a:t>
            </a:r>
            <a:r>
              <a:rPr lang="en-US" altLang="en-US" b="1" dirty="0">
                <a:solidFill>
                  <a:schemeClr val="accent5">
                    <a:lumMod val="50000"/>
                  </a:schemeClr>
                </a:solidFill>
                <a:latin typeface="+mn-lt"/>
                <a:ea typeface="ＭＳ Ｐゴシック" panose="020B0600070205080204" pitchFamily="34" charset="-128"/>
              </a:rPr>
              <a:t> is a Financial Crisis?</a:t>
            </a:r>
          </a:p>
        </p:txBody>
      </p:sp>
      <p:sp>
        <p:nvSpPr>
          <p:cNvPr id="342019" name="Rectangle 1027">
            <a:extLst>
              <a:ext uri="{FF2B5EF4-FFF2-40B4-BE49-F238E27FC236}">
                <a16:creationId xmlns:a16="http://schemas.microsoft.com/office/drawing/2014/main" id="{AA934819-212A-4BC4-A371-6202DC7EC699}"/>
              </a:ext>
            </a:extLst>
          </p:cNvPr>
          <p:cNvSpPr>
            <a:spLocks noGrp="1" noChangeArrowheads="1"/>
          </p:cNvSpPr>
          <p:nvPr>
            <p:ph idx="1"/>
          </p:nvPr>
        </p:nvSpPr>
        <p:spPr>
          <a:xfrm>
            <a:off x="838200" y="1219200"/>
            <a:ext cx="10515600" cy="4957763"/>
          </a:xfrm>
        </p:spPr>
        <p:txBody>
          <a:bodyPr>
            <a:normAutofit lnSpcReduction="10000"/>
          </a:bodyPr>
          <a:lstStyle/>
          <a:p>
            <a:pPr>
              <a:lnSpc>
                <a:spcPct val="90000"/>
              </a:lnSpc>
              <a:buFont typeface="Times" pitchFamily="2" charset="0"/>
              <a:buChar char="•"/>
            </a:pPr>
            <a:endParaRPr lang="en-US" altLang="en-US" sz="1800" dirty="0">
              <a:ea typeface="ＭＳ Ｐゴシック" panose="020B0600070205080204" pitchFamily="34" charset="-128"/>
            </a:endParaRPr>
          </a:p>
          <a:p>
            <a:pPr>
              <a:lnSpc>
                <a:spcPct val="90000"/>
              </a:lnSpc>
              <a:buFont typeface="Times" pitchFamily="2" charset="0"/>
              <a:buChar char="•"/>
            </a:pPr>
            <a:r>
              <a:rPr lang="en-US" altLang="en-US" sz="2800" b="1" i="1" dirty="0">
                <a:solidFill>
                  <a:schemeClr val="accent5">
                    <a:lumMod val="50000"/>
                  </a:schemeClr>
                </a:solidFill>
                <a:ea typeface="ＭＳ Ｐゴシック" panose="020B0600070205080204" pitchFamily="34" charset="-128"/>
              </a:rPr>
              <a:t>IMF</a:t>
            </a:r>
            <a:r>
              <a:rPr lang="en-US" altLang="en-US" sz="2800" b="1" dirty="0">
                <a:solidFill>
                  <a:schemeClr val="accent5">
                    <a:lumMod val="50000"/>
                  </a:schemeClr>
                </a:solidFill>
                <a:ea typeface="ＭＳ Ｐゴシック" panose="020B0600070205080204" pitchFamily="34" charset="-128"/>
              </a:rPr>
              <a:t>: A run on the currency, or on the banking system. The payments function is impaired	</a:t>
            </a:r>
          </a:p>
          <a:p>
            <a:pPr>
              <a:lnSpc>
                <a:spcPct val="90000"/>
              </a:lnSpc>
            </a:pPr>
            <a:r>
              <a:rPr lang="en-US" altLang="en-US" sz="2800" b="1" i="1" dirty="0">
                <a:solidFill>
                  <a:schemeClr val="accent5">
                    <a:lumMod val="50000"/>
                  </a:schemeClr>
                </a:solidFill>
                <a:ea typeface="ＭＳ Ｐゴシック" panose="020B0600070205080204" pitchFamily="34" charset="-128"/>
              </a:rPr>
              <a:t>World Bank</a:t>
            </a:r>
            <a:r>
              <a:rPr lang="en-US" altLang="en-US" sz="2800" b="1" dirty="0">
                <a:solidFill>
                  <a:schemeClr val="accent5">
                    <a:lumMod val="50000"/>
                  </a:schemeClr>
                </a:solidFill>
                <a:ea typeface="ＭＳ Ｐゴシック" panose="020B0600070205080204" pitchFamily="34" charset="-128"/>
              </a:rPr>
              <a:t>: When the system is insolvent  	</a:t>
            </a:r>
          </a:p>
          <a:p>
            <a:pPr lvl="1">
              <a:lnSpc>
                <a:spcPct val="90000"/>
              </a:lnSpc>
              <a:buFont typeface="Wingdings" panose="05000000000000000000" pitchFamily="2" charset="2"/>
              <a:buChar char="ü"/>
            </a:pPr>
            <a:r>
              <a:rPr lang="en-US" altLang="en-US" b="1" dirty="0">
                <a:ea typeface="ＭＳ Ｐゴシック" panose="020B0600070205080204" pitchFamily="34" charset="-128"/>
              </a:rPr>
              <a:t>Functions of finance impaired, development is set back</a:t>
            </a:r>
          </a:p>
          <a:p>
            <a:pPr>
              <a:lnSpc>
                <a:spcPct val="90000"/>
              </a:lnSpc>
            </a:pPr>
            <a:r>
              <a:rPr lang="en-US" altLang="en-US" sz="2800" b="1" i="1" dirty="0">
                <a:solidFill>
                  <a:schemeClr val="accent5">
                    <a:lumMod val="50000"/>
                  </a:schemeClr>
                </a:solidFill>
                <a:ea typeface="ＭＳ Ｐゴシック" panose="020B0600070205080204" pitchFamily="34" charset="-128"/>
              </a:rPr>
              <a:t>Fed view</a:t>
            </a:r>
            <a:r>
              <a:rPr lang="en-US" altLang="en-US" sz="2800" b="1" dirty="0">
                <a:solidFill>
                  <a:schemeClr val="accent5">
                    <a:lumMod val="50000"/>
                  </a:schemeClr>
                </a:solidFill>
                <a:ea typeface="ＭＳ Ｐゴシック" panose="020B0600070205080204" pitchFamily="34" charset="-128"/>
              </a:rPr>
              <a:t>: Financial instability occurs when problems (or concerns about potential problems) within institutions, markets, payments systems, or the financial system in general significantly impair the supply of credit intermediation services – impacts economic activity.	 </a:t>
            </a:r>
          </a:p>
          <a:p>
            <a:pPr>
              <a:lnSpc>
                <a:spcPct val="90000"/>
              </a:lnSpc>
            </a:pPr>
            <a:r>
              <a:rPr lang="en-US" altLang="en-US" sz="2800" b="1" dirty="0">
                <a:solidFill>
                  <a:schemeClr val="accent5">
                    <a:lumMod val="50000"/>
                  </a:schemeClr>
                </a:solidFill>
                <a:ea typeface="ＭＳ Ｐゴシック" panose="020B0600070205080204" pitchFamily="34" charset="-128"/>
              </a:rPr>
              <a:t>When </a:t>
            </a:r>
            <a:r>
              <a:rPr lang="ja-JP" altLang="en-US" sz="2800" b="1" dirty="0">
                <a:solidFill>
                  <a:schemeClr val="accent5">
                    <a:lumMod val="50000"/>
                  </a:schemeClr>
                </a:solidFill>
                <a:ea typeface="ＭＳ Ｐゴシック" panose="020B0600070205080204" pitchFamily="34" charset="-128"/>
              </a:rPr>
              <a:t>‘</a:t>
            </a:r>
            <a:r>
              <a:rPr lang="en-US" altLang="ja-JP" sz="2800" b="1" dirty="0">
                <a:solidFill>
                  <a:schemeClr val="accent5">
                    <a:lumMod val="50000"/>
                  </a:schemeClr>
                </a:solidFill>
                <a:ea typeface="ＭＳ Ｐゴシック" panose="020B0600070205080204" pitchFamily="34" charset="-128"/>
              </a:rPr>
              <a:t>the return </a:t>
            </a:r>
            <a:r>
              <a:rPr lang="en-US" altLang="ja-JP" sz="2800" b="1" i="1" dirty="0">
                <a:solidFill>
                  <a:schemeClr val="accent5">
                    <a:lumMod val="50000"/>
                  </a:schemeClr>
                </a:solidFill>
                <a:ea typeface="ＭＳ Ｐゴシック" panose="020B0600070205080204" pitchFamily="34" charset="-128"/>
              </a:rPr>
              <a:t>of </a:t>
            </a:r>
            <a:r>
              <a:rPr lang="en-US" altLang="ja-JP" sz="2800" b="1" dirty="0">
                <a:solidFill>
                  <a:schemeClr val="accent5">
                    <a:lumMod val="50000"/>
                  </a:schemeClr>
                </a:solidFill>
                <a:ea typeface="ＭＳ Ｐゴシック" panose="020B0600070205080204" pitchFamily="34" charset="-128"/>
              </a:rPr>
              <a:t>your money is more important than the return </a:t>
            </a:r>
            <a:r>
              <a:rPr lang="en-US" altLang="ja-JP" sz="2800" b="1" i="1" dirty="0">
                <a:solidFill>
                  <a:schemeClr val="accent5">
                    <a:lumMod val="50000"/>
                  </a:schemeClr>
                </a:solidFill>
                <a:ea typeface="ＭＳ Ｐゴシック" panose="020B0600070205080204" pitchFamily="34" charset="-128"/>
              </a:rPr>
              <a:t>on</a:t>
            </a:r>
            <a:r>
              <a:rPr lang="en-US" altLang="ja-JP" sz="2800" b="1" dirty="0">
                <a:solidFill>
                  <a:schemeClr val="accent5">
                    <a:lumMod val="50000"/>
                  </a:schemeClr>
                </a:solidFill>
                <a:ea typeface="ＭＳ Ｐゴシック" panose="020B0600070205080204" pitchFamily="34" charset="-128"/>
              </a:rPr>
              <a:t> your money.</a:t>
            </a:r>
            <a:r>
              <a:rPr lang="ja-JP" altLang="en-US" sz="2800" b="1" dirty="0">
                <a:solidFill>
                  <a:schemeClr val="accent5">
                    <a:lumMod val="50000"/>
                  </a:schemeClr>
                </a:solidFill>
                <a:ea typeface="ＭＳ Ｐゴシック" panose="020B0600070205080204" pitchFamily="34" charset="-128"/>
              </a:rPr>
              <a:t>’</a:t>
            </a:r>
            <a:r>
              <a:rPr lang="en-US" altLang="ja-JP" sz="2800" b="1" dirty="0">
                <a:solidFill>
                  <a:schemeClr val="accent5">
                    <a:lumMod val="50000"/>
                  </a:schemeClr>
                </a:solidFill>
                <a:ea typeface="ＭＳ Ｐゴシック" panose="020B0600070205080204" pitchFamily="34" charset="-128"/>
              </a:rPr>
              <a:t>  					</a:t>
            </a:r>
            <a:r>
              <a:rPr lang="en-US" altLang="ja-JP" b="1" dirty="0">
                <a:solidFill>
                  <a:schemeClr val="accent5">
                    <a:lumMod val="50000"/>
                  </a:schemeClr>
                </a:solidFill>
                <a:ea typeface="ＭＳ Ｐゴシック" panose="020B0600070205080204" pitchFamily="34" charset="-128"/>
              </a:rPr>
              <a:t>     </a:t>
            </a:r>
            <a:r>
              <a:rPr lang="en-US" altLang="ja-JP" sz="2400" b="1" dirty="0">
                <a:solidFill>
                  <a:schemeClr val="accent5">
                    <a:lumMod val="50000"/>
                  </a:schemeClr>
                </a:solidFill>
                <a:ea typeface="ＭＳ Ｐゴシック" panose="020B0600070205080204" pitchFamily="34" charset="-128"/>
              </a:rPr>
              <a:t>Will Rogers</a:t>
            </a:r>
            <a:r>
              <a:rPr lang="en-US" altLang="ja-JP" sz="2800" b="1" dirty="0">
                <a:solidFill>
                  <a:schemeClr val="accent5">
                    <a:lumMod val="50000"/>
                  </a:schemeClr>
                </a:solidFill>
                <a:ea typeface="ＭＳ Ｐゴシック" panose="020B0600070205080204" pitchFamily="34" charset="-128"/>
              </a:rPr>
              <a:t>	</a:t>
            </a:r>
            <a:r>
              <a:rPr lang="en-US" altLang="ja-JP" sz="2800" dirty="0">
                <a:ea typeface="ＭＳ Ｐゴシック" panose="020B0600070205080204" pitchFamily="34" charset="-128"/>
              </a:rPr>
              <a:t>		        					</a:t>
            </a:r>
            <a:endParaRPr lang="en-US" altLang="en-US" sz="1800" dirty="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2019">
                                            <p:txEl>
                                              <p:pRg st="1" end="1"/>
                                            </p:txEl>
                                          </p:spTgt>
                                        </p:tgtEl>
                                        <p:attrNameLst>
                                          <p:attrName>style.visibility</p:attrName>
                                        </p:attrNameLst>
                                      </p:cBhvr>
                                      <p:to>
                                        <p:strVal val="visible"/>
                                      </p:to>
                                    </p:set>
                                    <p:animEffect transition="in" filter="dissolve">
                                      <p:cBhvr>
                                        <p:cTn id="7" dur="2000"/>
                                        <p:tgtEl>
                                          <p:spTgt spid="342019">
                                            <p:txEl>
                                              <p:pRg st="1" end="1"/>
                                            </p:txEl>
                                          </p:spTgt>
                                        </p:tgtEl>
                                      </p:cBhvr>
                                    </p:animEffect>
                                  </p:childTnLst>
                                  <p:subTnLst>
                                    <p:animClr clrSpc="rgb" dir="cw">
                                      <p:cBhvr override="childStyle">
                                        <p:cTn dur="1" fill="hold" display="0" masterRel="nextClick" afterEffect="1"/>
                                        <p:tgtEl>
                                          <p:spTgt spid="342019">
                                            <p:txEl>
                                              <p:pRg st="1" end="1"/>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2019">
                                            <p:txEl>
                                              <p:pRg st="2" end="2"/>
                                            </p:txEl>
                                          </p:spTgt>
                                        </p:tgtEl>
                                        <p:attrNameLst>
                                          <p:attrName>style.visibility</p:attrName>
                                        </p:attrNameLst>
                                      </p:cBhvr>
                                      <p:to>
                                        <p:strVal val="visible"/>
                                      </p:to>
                                    </p:set>
                                    <p:animEffect transition="in" filter="dissolve">
                                      <p:cBhvr>
                                        <p:cTn id="12" dur="2000"/>
                                        <p:tgtEl>
                                          <p:spTgt spid="342019">
                                            <p:txEl>
                                              <p:pRg st="2" end="2"/>
                                            </p:txEl>
                                          </p:spTgt>
                                        </p:tgtEl>
                                      </p:cBhvr>
                                    </p:animEffect>
                                  </p:childTnLst>
                                  <p:subTnLst>
                                    <p:animClr clrSpc="rgb" dir="cw">
                                      <p:cBhvr override="childStyle">
                                        <p:cTn dur="1" fill="hold" display="0" masterRel="nextClick" afterEffect="1"/>
                                        <p:tgtEl>
                                          <p:spTgt spid="342019">
                                            <p:txEl>
                                              <p:pRg st="2" end="2"/>
                                            </p:txEl>
                                          </p:spTgt>
                                        </p:tgtEl>
                                        <p:attrNameLst>
                                          <p:attrName>ppt_c</p:attrName>
                                        </p:attrNameLst>
                                      </p:cBhvr>
                                      <p:to>
                                        <a:schemeClr val="folHlink"/>
                                      </p:to>
                                    </p:animClr>
                                  </p:subTnLst>
                                </p:cTn>
                              </p:par>
                              <p:par>
                                <p:cTn id="13" presetID="9" presetClass="entr" presetSubtype="0" fill="hold" grpId="0" nodeType="withEffect">
                                  <p:stCondLst>
                                    <p:cond delay="0"/>
                                  </p:stCondLst>
                                  <p:childTnLst>
                                    <p:set>
                                      <p:cBhvr>
                                        <p:cTn id="14" dur="1" fill="hold">
                                          <p:stCondLst>
                                            <p:cond delay="0"/>
                                          </p:stCondLst>
                                        </p:cTn>
                                        <p:tgtEl>
                                          <p:spTgt spid="342019">
                                            <p:txEl>
                                              <p:pRg st="3" end="3"/>
                                            </p:txEl>
                                          </p:spTgt>
                                        </p:tgtEl>
                                        <p:attrNameLst>
                                          <p:attrName>style.visibility</p:attrName>
                                        </p:attrNameLst>
                                      </p:cBhvr>
                                      <p:to>
                                        <p:strVal val="visible"/>
                                      </p:to>
                                    </p:set>
                                    <p:animEffect transition="in" filter="dissolve">
                                      <p:cBhvr>
                                        <p:cTn id="15" dur="2000"/>
                                        <p:tgtEl>
                                          <p:spTgt spid="342019">
                                            <p:txEl>
                                              <p:pRg st="3" end="3"/>
                                            </p:txEl>
                                          </p:spTgt>
                                        </p:tgtEl>
                                      </p:cBhvr>
                                    </p:animEffect>
                                  </p:childTnLst>
                                  <p:subTnLst>
                                    <p:animClr clrSpc="rgb" dir="cw">
                                      <p:cBhvr override="childStyle">
                                        <p:cTn dur="1" fill="hold" display="0" masterRel="nextClick" afterEffect="1"/>
                                        <p:tgtEl>
                                          <p:spTgt spid="342019">
                                            <p:txEl>
                                              <p:pRg st="3" end="3"/>
                                            </p:txEl>
                                          </p:spTgt>
                                        </p:tgtEl>
                                        <p:attrNameLst>
                                          <p:attrName>ppt_c</p:attrName>
                                        </p:attrNameLst>
                                      </p:cBhvr>
                                      <p:to>
                                        <a:schemeClr val="folHlink"/>
                                      </p:to>
                                    </p:animClr>
                                  </p:sub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42019">
                                            <p:txEl>
                                              <p:pRg st="4" end="4"/>
                                            </p:txEl>
                                          </p:spTgt>
                                        </p:tgtEl>
                                        <p:attrNameLst>
                                          <p:attrName>style.visibility</p:attrName>
                                        </p:attrNameLst>
                                      </p:cBhvr>
                                      <p:to>
                                        <p:strVal val="visible"/>
                                      </p:to>
                                    </p:set>
                                    <p:animEffect transition="in" filter="dissolve">
                                      <p:cBhvr>
                                        <p:cTn id="20" dur="2000"/>
                                        <p:tgtEl>
                                          <p:spTgt spid="342019">
                                            <p:txEl>
                                              <p:pRg st="4" end="4"/>
                                            </p:txEl>
                                          </p:spTgt>
                                        </p:tgtEl>
                                      </p:cBhvr>
                                    </p:animEffect>
                                  </p:childTnLst>
                                  <p:subTnLst>
                                    <p:animClr clrSpc="rgb" dir="cw">
                                      <p:cBhvr override="childStyle">
                                        <p:cTn dur="1" fill="hold" display="0" masterRel="nextClick" afterEffect="1"/>
                                        <p:tgtEl>
                                          <p:spTgt spid="342019">
                                            <p:txEl>
                                              <p:pRg st="4" end="4"/>
                                            </p:txEl>
                                          </p:spTgt>
                                        </p:tgtEl>
                                        <p:attrNameLst>
                                          <p:attrName>ppt_c</p:attrName>
                                        </p:attrNameLst>
                                      </p:cBhvr>
                                      <p:to>
                                        <a:schemeClr val="fo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42019">
                                            <p:txEl>
                                              <p:pRg st="5" end="5"/>
                                            </p:txEl>
                                          </p:spTgt>
                                        </p:tgtEl>
                                        <p:attrNameLst>
                                          <p:attrName>style.visibility</p:attrName>
                                        </p:attrNameLst>
                                      </p:cBhvr>
                                      <p:to>
                                        <p:strVal val="visible"/>
                                      </p:to>
                                    </p:set>
                                    <p:animEffect transition="in" filter="dissolve">
                                      <p:cBhvr>
                                        <p:cTn id="25" dur="2000"/>
                                        <p:tgtEl>
                                          <p:spTgt spid="342019">
                                            <p:txEl>
                                              <p:pRg st="5" end="5"/>
                                            </p:txEl>
                                          </p:spTgt>
                                        </p:tgtEl>
                                      </p:cBhvr>
                                    </p:animEffect>
                                  </p:childTnLst>
                                  <p:subTnLst>
                                    <p:animClr clrSpc="rgb" dir="cw">
                                      <p:cBhvr override="childStyle">
                                        <p:cTn dur="1" fill="hold" display="0" masterRel="nextClick" afterEffect="1"/>
                                        <p:tgtEl>
                                          <p:spTgt spid="342019">
                                            <p:txEl>
                                              <p:pRg st="5" end="5"/>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p:bldLst>
  </p:timing>
</p:sld>
</file>

<file path=ppt/theme/theme1.xml><?xml version="1.0" encoding="utf-8"?>
<a:theme xmlns:a="http://schemas.openxmlformats.org/drawingml/2006/main" name="Blank Presentation">
  <a:themeElements>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39325</TotalTime>
  <Words>2481</Words>
  <Application>Microsoft Office PowerPoint</Application>
  <PresentationFormat>Widescreen</PresentationFormat>
  <Paragraphs>301</Paragraphs>
  <Slides>38</Slides>
  <Notes>24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38</vt:i4>
      </vt:variant>
    </vt:vector>
  </HeadingPairs>
  <TitlesOfParts>
    <vt:vector size="52" baseType="lpstr">
      <vt:lpstr>ＭＳ Ｐゴシック</vt:lpstr>
      <vt:lpstr>SimSun</vt:lpstr>
      <vt:lpstr>Arial</vt:lpstr>
      <vt:lpstr>Calibri</vt:lpstr>
      <vt:lpstr>Calibri Light</vt:lpstr>
      <vt:lpstr>Courier New</vt:lpstr>
      <vt:lpstr>Georgia</vt:lpstr>
      <vt:lpstr>Lucida Sans Unicode</vt:lpstr>
      <vt:lpstr>Times</vt:lpstr>
      <vt:lpstr>Times New Roman</vt:lpstr>
      <vt:lpstr>Wingdings</vt:lpstr>
      <vt:lpstr>Blank Presentation</vt:lpstr>
      <vt:lpstr>Office Theme</vt:lpstr>
      <vt:lpstr>Custom Design</vt:lpstr>
      <vt:lpstr>PowerPoint Presentation</vt:lpstr>
      <vt:lpstr> Course Schedule</vt:lpstr>
      <vt:lpstr>Submitting Questions</vt:lpstr>
      <vt:lpstr>     </vt:lpstr>
      <vt:lpstr>Outline</vt:lpstr>
      <vt:lpstr>Why crises matter</vt:lpstr>
      <vt:lpstr>Why Crises Matter, cont.</vt:lpstr>
      <vt:lpstr>PowerPoint Presentation</vt:lpstr>
      <vt:lpstr>What is a Financial Crisis?</vt:lpstr>
      <vt:lpstr>Frequency of Systemic Crises, 1970-2024</vt:lpstr>
      <vt:lpstr>Why So Many Crises?</vt:lpstr>
      <vt:lpstr>Why So Many Crises II?</vt:lpstr>
      <vt:lpstr>Why So Many Crises, III</vt:lpstr>
      <vt:lpstr>Why finance is fragile</vt:lpstr>
      <vt:lpstr>Public Health Example</vt:lpstr>
      <vt:lpstr>Why Finance is Fragile II</vt:lpstr>
      <vt:lpstr>Positive Feedback in Action</vt:lpstr>
      <vt:lpstr>La Plus ca Change…</vt:lpstr>
      <vt:lpstr> Banking is fragile</vt:lpstr>
      <vt:lpstr>Finance gets riskier when:</vt:lpstr>
      <vt:lpstr>Finance is Riskier in Emerging Markets</vt:lpstr>
      <vt:lpstr>From Good Bankers to Bad Bankers</vt:lpstr>
      <vt:lpstr>Good Bankers to Bad, II</vt:lpstr>
      <vt:lpstr>Disinformation Pays Well: auditors’ conflict of interest when they get big consulting fees, in effect a bribe for a positive audit </vt:lpstr>
      <vt:lpstr>In Sum: Causes of Crises     Birds’ Eye View</vt:lpstr>
      <vt:lpstr>      Crisis Prevention:     Or At Least, Crisis Mitigation</vt:lpstr>
      <vt:lpstr>Why Doesn’t Regulation Prevent Crises?</vt:lpstr>
      <vt:lpstr>But, its not just complexity</vt:lpstr>
      <vt:lpstr>Is it regulatory capture?</vt:lpstr>
      <vt:lpstr>Why is there a home team advantage?</vt:lpstr>
      <vt:lpstr>Is it human nature?</vt:lpstr>
      <vt:lpstr>Why might regulators be biased?</vt:lpstr>
      <vt:lpstr>Why did it happen?   Why didn’t the public compel the regulators      to work in society’s interest? </vt:lpstr>
      <vt:lpstr>The Guardians of Finance Making Regulators Work for Us</vt:lpstr>
      <vt:lpstr>The Guardians of Finance Making Regulators Work for Us</vt:lpstr>
      <vt:lpstr>Possible remedies</vt:lpstr>
      <vt:lpstr>Next:  Saving Social Security</vt:lpstr>
      <vt:lpstr> Thank you!</vt:lpstr>
    </vt:vector>
  </TitlesOfParts>
  <Company>Jerry Caprio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and minimizing crises</dc:title>
  <dc:creator>Geoffrey Woglom</dc:creator>
  <cp:lastModifiedBy>Geoffrey Woglom</cp:lastModifiedBy>
  <cp:revision>137</cp:revision>
  <cp:lastPrinted>2024-04-18T13:53:51Z</cp:lastPrinted>
  <dcterms:modified xsi:type="dcterms:W3CDTF">2026-06-03T19:08:32Z</dcterms:modified>
</cp:coreProperties>
</file>